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8"/>
  </p:notesMasterIdLst>
  <p:sldIdLst>
    <p:sldId id="336" r:id="rId2"/>
    <p:sldId id="314" r:id="rId3"/>
    <p:sldId id="258" r:id="rId4"/>
    <p:sldId id="291" r:id="rId5"/>
    <p:sldId id="316" r:id="rId6"/>
    <p:sldId id="403" r:id="rId7"/>
    <p:sldId id="347" r:id="rId8"/>
    <p:sldId id="320" r:id="rId9"/>
    <p:sldId id="395" r:id="rId10"/>
    <p:sldId id="319" r:id="rId11"/>
    <p:sldId id="337" r:id="rId12"/>
    <p:sldId id="318" r:id="rId13"/>
    <p:sldId id="358" r:id="rId14"/>
    <p:sldId id="359" r:id="rId15"/>
    <p:sldId id="360" r:id="rId16"/>
    <p:sldId id="361" r:id="rId17"/>
    <p:sldId id="385" r:id="rId18"/>
    <p:sldId id="344" r:id="rId19"/>
    <p:sldId id="397" r:id="rId20"/>
    <p:sldId id="398" r:id="rId21"/>
    <p:sldId id="400" r:id="rId22"/>
    <p:sldId id="404" r:id="rId23"/>
    <p:sldId id="406" r:id="rId24"/>
    <p:sldId id="405" r:id="rId25"/>
    <p:sldId id="401" r:id="rId26"/>
    <p:sldId id="407" r:id="rId27"/>
    <p:sldId id="410" r:id="rId28"/>
    <p:sldId id="411" r:id="rId29"/>
    <p:sldId id="415" r:id="rId30"/>
    <p:sldId id="412" r:id="rId31"/>
    <p:sldId id="413" r:id="rId32"/>
    <p:sldId id="414" r:id="rId33"/>
    <p:sldId id="332" r:id="rId34"/>
    <p:sldId id="378" r:id="rId35"/>
    <p:sldId id="381" r:id="rId36"/>
    <p:sldId id="379" r:id="rId37"/>
    <p:sldId id="380" r:id="rId38"/>
    <p:sldId id="417" r:id="rId39"/>
    <p:sldId id="367" r:id="rId40"/>
    <p:sldId id="368" r:id="rId41"/>
    <p:sldId id="369" r:id="rId42"/>
    <p:sldId id="382" r:id="rId43"/>
    <p:sldId id="383" r:id="rId44"/>
    <p:sldId id="384" r:id="rId45"/>
    <p:sldId id="374" r:id="rId46"/>
    <p:sldId id="416" r:id="rId47"/>
    <p:sldId id="388" r:id="rId48"/>
    <p:sldId id="267" r:id="rId49"/>
    <p:sldId id="313" r:id="rId50"/>
    <p:sldId id="396" r:id="rId51"/>
    <p:sldId id="317" r:id="rId52"/>
    <p:sldId id="334" r:id="rId53"/>
    <p:sldId id="335" r:id="rId54"/>
    <p:sldId id="373" r:id="rId55"/>
    <p:sldId id="339" r:id="rId56"/>
    <p:sldId id="274"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FC000"/>
    <a:srgbClr val="1353C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26"/>
    <p:restoredTop sz="96197"/>
  </p:normalViewPr>
  <p:slideViewPr>
    <p:cSldViewPr snapToGrid="0" snapToObjects="1">
      <p:cViewPr varScale="1">
        <p:scale>
          <a:sx n="116" d="100"/>
          <a:sy n="116" d="100"/>
        </p:scale>
        <p:origin x="200" y="352"/>
      </p:cViewPr>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png>
</file>

<file path=ppt/media/image40.png>
</file>

<file path=ppt/media/image41.png>
</file>

<file path=ppt/media/image42.png>
</file>

<file path=ppt/media/image43.jpg>
</file>

<file path=ppt/media/image44.png>
</file>

<file path=ppt/media/image45.jpeg>
</file>

<file path=ppt/media/image46.png>
</file>

<file path=ppt/media/image47.png>
</file>

<file path=ppt/media/image48.png>
</file>

<file path=ppt/media/image49.png>
</file>

<file path=ppt/media/image5.png>
</file>

<file path=ppt/media/image50.png>
</file>

<file path=ppt/media/image51.png>
</file>

<file path=ppt/media/image52.tiff>
</file>

<file path=ppt/media/image53.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B47814-3B95-9641-80FF-66F29DFF785A}" type="datetimeFigureOut">
              <a:rPr lang="en-US" smtClean="0"/>
              <a:t>6/28/23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7CFDFD-46FD-2142-A3B2-5F563D22242A}" type="slidenum">
              <a:rPr lang="en-US" smtClean="0"/>
              <a:t>‹#›</a:t>
            </a:fld>
            <a:endParaRPr lang="en-US"/>
          </a:p>
        </p:txBody>
      </p:sp>
    </p:spTree>
    <p:extLst>
      <p:ext uri="{BB962C8B-B14F-4D97-AF65-F5344CB8AC3E}">
        <p14:creationId xmlns:p14="http://schemas.microsoft.com/office/powerpoint/2010/main" val="25698037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constructs are not very common in scientific code, and you don’t actually ”need” them. But the same is true of functions!</a:t>
            </a:r>
          </a:p>
          <a:p>
            <a:endParaRPr lang="en-US" dirty="0"/>
          </a:p>
        </p:txBody>
      </p:sp>
      <p:sp>
        <p:nvSpPr>
          <p:cNvPr id="4" name="Slide Number Placeholder 3"/>
          <p:cNvSpPr>
            <a:spLocks noGrp="1"/>
          </p:cNvSpPr>
          <p:nvPr>
            <p:ph type="sldNum" sz="quarter" idx="5"/>
          </p:nvPr>
        </p:nvSpPr>
        <p:spPr/>
        <p:txBody>
          <a:bodyPr/>
          <a:lstStyle/>
          <a:p>
            <a:fld id="{897CFDFD-46FD-2142-A3B2-5F563D22242A}" type="slidenum">
              <a:rPr lang="en-US" smtClean="0"/>
              <a:t>6</a:t>
            </a:fld>
            <a:endParaRPr lang="en-US"/>
          </a:p>
        </p:txBody>
      </p:sp>
    </p:spTree>
    <p:extLst>
      <p:ext uri="{BB962C8B-B14F-4D97-AF65-F5344CB8AC3E}">
        <p14:creationId xmlns:p14="http://schemas.microsoft.com/office/powerpoint/2010/main" val="14054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Helvetica" pitchFamily="2" charset="0"/>
              </a:rPr>
              <a:t>Discussion: is the trajectory part of the class?</a:t>
            </a:r>
          </a:p>
          <a:p>
            <a:endParaRPr lang="en-US" sz="1200" dirty="0">
              <a:effectLst/>
              <a:latin typeface="Helvetica" pitchFamily="2" charset="0"/>
            </a:endParaRPr>
          </a:p>
          <a:p>
            <a:r>
              <a:rPr lang="en-US" sz="1200" dirty="0">
                <a:effectLst/>
                <a:latin typeface="Helvetica" pitchFamily="2" charset="0"/>
              </a:rPr>
              <a:t> Is plotting?</a:t>
            </a:r>
          </a:p>
          <a:p>
            <a:pPr algn="ctr"/>
            <a:endParaRPr lang="en-CH"/>
          </a:p>
          <a:p>
            <a:endParaRPr lang="en-DE" dirty="0"/>
          </a:p>
        </p:txBody>
      </p:sp>
      <p:sp>
        <p:nvSpPr>
          <p:cNvPr id="4" name="Slide Number Placeholder 3"/>
          <p:cNvSpPr>
            <a:spLocks noGrp="1"/>
          </p:cNvSpPr>
          <p:nvPr>
            <p:ph type="sldNum" sz="quarter" idx="5"/>
          </p:nvPr>
        </p:nvSpPr>
        <p:spPr/>
        <p:txBody>
          <a:bodyPr/>
          <a:lstStyle/>
          <a:p>
            <a:fld id="{897CFDFD-46FD-2142-A3B2-5F563D22242A}" type="slidenum">
              <a:rPr lang="en-US" smtClean="0"/>
              <a:t>18</a:t>
            </a:fld>
            <a:endParaRPr lang="en-US"/>
          </a:p>
        </p:txBody>
      </p:sp>
    </p:spTree>
    <p:extLst>
      <p:ext uri="{BB962C8B-B14F-4D97-AF65-F5344CB8AC3E}">
        <p14:creationId xmlns:p14="http://schemas.microsoft.com/office/powerpoint/2010/main" val="13158651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a:t>THIS AS LIVE CODING</a:t>
            </a:r>
          </a:p>
          <a:p>
            <a:pPr marL="285750" indent="-285750">
              <a:buFont typeface="Arial" panose="020B0604020202020204" pitchFamily="34" charset="0"/>
              <a:buChar char="•"/>
            </a:pPr>
            <a:r>
              <a:rPr lang="en-CH"/>
              <a:t>The real dependency is: plotting code requires a Walker’s trajectory, so it is the plotting that should depend on a Walker, not the other way around</a:t>
            </a:r>
          </a:p>
          <a:p>
            <a:endParaRPr lang="en-DE" dirty="0"/>
          </a:p>
        </p:txBody>
      </p:sp>
      <p:sp>
        <p:nvSpPr>
          <p:cNvPr id="4" name="Slide Number Placeholder 3"/>
          <p:cNvSpPr>
            <a:spLocks noGrp="1"/>
          </p:cNvSpPr>
          <p:nvPr>
            <p:ph type="sldNum" sz="quarter" idx="5"/>
          </p:nvPr>
        </p:nvSpPr>
        <p:spPr/>
        <p:txBody>
          <a:bodyPr/>
          <a:lstStyle/>
          <a:p>
            <a:fld id="{897CFDFD-46FD-2142-A3B2-5F563D22242A}" type="slidenum">
              <a:rPr lang="en-US" smtClean="0"/>
              <a:t>19</a:t>
            </a:fld>
            <a:endParaRPr lang="en-US"/>
          </a:p>
        </p:txBody>
      </p:sp>
    </p:spTree>
    <p:extLst>
      <p:ext uri="{BB962C8B-B14F-4D97-AF65-F5344CB8AC3E}">
        <p14:creationId xmlns:p14="http://schemas.microsoft.com/office/powerpoint/2010/main" val="7193498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897CFDFD-46FD-2142-A3B2-5F563D22242A}" type="slidenum">
              <a:rPr lang="en-US" smtClean="0"/>
              <a:t>21</a:t>
            </a:fld>
            <a:endParaRPr lang="en-US"/>
          </a:p>
        </p:txBody>
      </p:sp>
    </p:spTree>
    <p:extLst>
      <p:ext uri="{BB962C8B-B14F-4D97-AF65-F5344CB8AC3E}">
        <p14:creationId xmlns:p14="http://schemas.microsoft.com/office/powerpoint/2010/main" val="26395233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897CFDFD-46FD-2142-A3B2-5F563D22242A}" type="slidenum">
              <a:rPr lang="en-US" smtClean="0"/>
              <a:t>26</a:t>
            </a:fld>
            <a:endParaRPr lang="en-US"/>
          </a:p>
        </p:txBody>
      </p:sp>
    </p:spTree>
    <p:extLst>
      <p:ext uri="{BB962C8B-B14F-4D97-AF65-F5344CB8AC3E}">
        <p14:creationId xmlns:p14="http://schemas.microsoft.com/office/powerpoint/2010/main" val="1241495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897CFDFD-46FD-2142-A3B2-5F563D22242A}" type="slidenum">
              <a:rPr lang="en-US" smtClean="0"/>
              <a:t>31</a:t>
            </a:fld>
            <a:endParaRPr lang="en-US"/>
          </a:p>
        </p:txBody>
      </p:sp>
    </p:spTree>
    <p:extLst>
      <p:ext uri="{BB962C8B-B14F-4D97-AF65-F5344CB8AC3E}">
        <p14:creationId xmlns:p14="http://schemas.microsoft.com/office/powerpoint/2010/main" val="3182390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897CFDFD-46FD-2142-A3B2-5F563D22242A}" type="slidenum">
              <a:rPr lang="en-US" smtClean="0"/>
              <a:t>32</a:t>
            </a:fld>
            <a:endParaRPr lang="en-US"/>
          </a:p>
        </p:txBody>
      </p:sp>
    </p:spTree>
    <p:extLst>
      <p:ext uri="{BB962C8B-B14F-4D97-AF65-F5344CB8AC3E}">
        <p14:creationId xmlns:p14="http://schemas.microsoft.com/office/powerpoint/2010/main" val="27714639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constructs are not very common in scientific code, and you don’t actually ”need” them. But the same is true of functions!</a:t>
            </a:r>
          </a:p>
          <a:p>
            <a:endParaRPr lang="en-US" dirty="0"/>
          </a:p>
        </p:txBody>
      </p:sp>
      <p:sp>
        <p:nvSpPr>
          <p:cNvPr id="4" name="Slide Number Placeholder 3"/>
          <p:cNvSpPr>
            <a:spLocks noGrp="1"/>
          </p:cNvSpPr>
          <p:nvPr>
            <p:ph type="sldNum" sz="quarter" idx="5"/>
          </p:nvPr>
        </p:nvSpPr>
        <p:spPr/>
        <p:txBody>
          <a:bodyPr/>
          <a:lstStyle/>
          <a:p>
            <a:fld id="{897CFDFD-46FD-2142-A3B2-5F563D22242A}" type="slidenum">
              <a:rPr lang="en-US" smtClean="0"/>
              <a:t>51</a:t>
            </a:fld>
            <a:endParaRPr lang="en-US"/>
          </a:p>
        </p:txBody>
      </p:sp>
    </p:spTree>
    <p:extLst>
      <p:ext uri="{BB962C8B-B14F-4D97-AF65-F5344CB8AC3E}">
        <p14:creationId xmlns:p14="http://schemas.microsoft.com/office/powerpoint/2010/main" val="419873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70D8B-984D-9C49-92E2-DF18B61C82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9EC5DC2-5C36-E549-9122-BDD2446C28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7BCAF9-537C-E04B-AC83-DE1EF5ED230F}"/>
              </a:ext>
            </a:extLst>
          </p:cNvPr>
          <p:cNvSpPr>
            <a:spLocks noGrp="1"/>
          </p:cNvSpPr>
          <p:nvPr>
            <p:ph type="dt" sz="half" idx="10"/>
          </p:nvPr>
        </p:nvSpPr>
        <p:spPr/>
        <p:txBody>
          <a:bodyPr/>
          <a:lstStyle/>
          <a:p>
            <a:fld id="{F392B58F-0D7A-9E40-B17C-BF6F811E108B}" type="datetime1">
              <a:rPr lang="de-CH" smtClean="0"/>
              <a:t>28.06.23</a:t>
            </a:fld>
            <a:endParaRPr lang="en-US"/>
          </a:p>
        </p:txBody>
      </p:sp>
      <p:sp>
        <p:nvSpPr>
          <p:cNvPr id="6" name="Slide Number Placeholder 5">
            <a:extLst>
              <a:ext uri="{FF2B5EF4-FFF2-40B4-BE49-F238E27FC236}">
                <a16:creationId xmlns:a16="http://schemas.microsoft.com/office/drawing/2014/main" id="{073B9910-3307-1446-80F0-A5D16EA26DE8}"/>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988163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39F1A-6B31-A44A-9218-AB872CFB00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D9DC244-4296-3845-9275-DF00D2F42E6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2AA6C3-A59E-8C46-B896-F56C670AF9A8}"/>
              </a:ext>
            </a:extLst>
          </p:cNvPr>
          <p:cNvSpPr>
            <a:spLocks noGrp="1"/>
          </p:cNvSpPr>
          <p:nvPr>
            <p:ph type="dt" sz="half" idx="10"/>
          </p:nvPr>
        </p:nvSpPr>
        <p:spPr/>
        <p:txBody>
          <a:bodyPr/>
          <a:lstStyle/>
          <a:p>
            <a:fld id="{3F4E55C3-1B21-E946-8ADA-8CA9C4DCEAE6}" type="datetime1">
              <a:rPr lang="de-CH" smtClean="0"/>
              <a:t>28.06.23</a:t>
            </a:fld>
            <a:endParaRPr lang="en-US"/>
          </a:p>
        </p:txBody>
      </p:sp>
      <p:sp>
        <p:nvSpPr>
          <p:cNvPr id="5" name="Footer Placeholder 4">
            <a:extLst>
              <a:ext uri="{FF2B5EF4-FFF2-40B4-BE49-F238E27FC236}">
                <a16:creationId xmlns:a16="http://schemas.microsoft.com/office/drawing/2014/main" id="{B0CE75E3-1FC3-454C-BB3F-767F33EC5C35}"/>
              </a:ext>
            </a:extLst>
          </p:cNvPr>
          <p:cNvSpPr>
            <a:spLocks noGrp="1"/>
          </p:cNvSpPr>
          <p:nvPr>
            <p:ph type="ftr" sz="quarter" idx="11"/>
          </p:nvPr>
        </p:nvSpPr>
        <p:spPr/>
        <p:txBody>
          <a:bodyPr/>
          <a:lstStyle/>
          <a:p>
            <a:r>
              <a:rPr lang="en-US"/>
              <a:t>June 2023, v. 2.0, CC BY-SA 4.0</a:t>
            </a:r>
          </a:p>
        </p:txBody>
      </p:sp>
      <p:sp>
        <p:nvSpPr>
          <p:cNvPr id="6" name="Slide Number Placeholder 5">
            <a:extLst>
              <a:ext uri="{FF2B5EF4-FFF2-40B4-BE49-F238E27FC236}">
                <a16:creationId xmlns:a16="http://schemas.microsoft.com/office/drawing/2014/main" id="{442539E9-4271-6340-83E4-F981362D5A15}"/>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3253617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449B30-29BF-9D4E-833F-59C48B87AF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6CB96C-B1FD-924E-A37E-56A0BA51DF3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500C8B-0CC2-F445-9A18-C6AF3343F43B}"/>
              </a:ext>
            </a:extLst>
          </p:cNvPr>
          <p:cNvSpPr>
            <a:spLocks noGrp="1"/>
          </p:cNvSpPr>
          <p:nvPr>
            <p:ph type="dt" sz="half" idx="10"/>
          </p:nvPr>
        </p:nvSpPr>
        <p:spPr/>
        <p:txBody>
          <a:bodyPr/>
          <a:lstStyle/>
          <a:p>
            <a:fld id="{B54294FB-0D98-8E41-B23E-F360C5A864AC}" type="datetime1">
              <a:rPr lang="de-CH" smtClean="0"/>
              <a:t>28.06.23</a:t>
            </a:fld>
            <a:endParaRPr lang="en-US"/>
          </a:p>
        </p:txBody>
      </p:sp>
      <p:sp>
        <p:nvSpPr>
          <p:cNvPr id="5" name="Footer Placeholder 4">
            <a:extLst>
              <a:ext uri="{FF2B5EF4-FFF2-40B4-BE49-F238E27FC236}">
                <a16:creationId xmlns:a16="http://schemas.microsoft.com/office/drawing/2014/main" id="{8B31D747-AEBB-AA44-A854-15077A157EEA}"/>
              </a:ext>
            </a:extLst>
          </p:cNvPr>
          <p:cNvSpPr>
            <a:spLocks noGrp="1"/>
          </p:cNvSpPr>
          <p:nvPr>
            <p:ph type="ftr" sz="quarter" idx="11"/>
          </p:nvPr>
        </p:nvSpPr>
        <p:spPr/>
        <p:txBody>
          <a:bodyPr/>
          <a:lstStyle/>
          <a:p>
            <a:r>
              <a:rPr lang="en-US"/>
              <a:t>June 2023, v. 2.0, CC BY-SA 4.0</a:t>
            </a:r>
          </a:p>
        </p:txBody>
      </p:sp>
      <p:sp>
        <p:nvSpPr>
          <p:cNvPr id="6" name="Slide Number Placeholder 5">
            <a:extLst>
              <a:ext uri="{FF2B5EF4-FFF2-40B4-BE49-F238E27FC236}">
                <a16:creationId xmlns:a16="http://schemas.microsoft.com/office/drawing/2014/main" id="{A154E852-95AD-0B4A-B59E-DC831CD57209}"/>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812313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FE764-F4E6-0C43-99B7-BB70C6D60B2B}"/>
              </a:ext>
            </a:extLst>
          </p:cNvPr>
          <p:cNvSpPr>
            <a:spLocks noGrp="1"/>
          </p:cNvSpPr>
          <p:nvPr>
            <p:ph type="title"/>
          </p:nvPr>
        </p:nvSpPr>
        <p:spPr>
          <a:xfrm>
            <a:off x="346841" y="365126"/>
            <a:ext cx="11487807" cy="953312"/>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7615D70-5DCE-A741-B388-120B6B96AB8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B89D00-2877-D240-B4A2-4C51572D13CB}"/>
              </a:ext>
            </a:extLst>
          </p:cNvPr>
          <p:cNvSpPr>
            <a:spLocks noGrp="1"/>
          </p:cNvSpPr>
          <p:nvPr>
            <p:ph type="dt" sz="half" idx="10"/>
          </p:nvPr>
        </p:nvSpPr>
        <p:spPr/>
        <p:txBody>
          <a:bodyPr/>
          <a:lstStyle/>
          <a:p>
            <a:fld id="{4D8A9E9B-9444-6749-A25C-11D6933DC160}" type="datetime1">
              <a:rPr lang="de-CH" smtClean="0"/>
              <a:t>28.06.23</a:t>
            </a:fld>
            <a:endParaRPr lang="en-US"/>
          </a:p>
        </p:txBody>
      </p:sp>
      <p:sp>
        <p:nvSpPr>
          <p:cNvPr id="5" name="Footer Placeholder 4">
            <a:extLst>
              <a:ext uri="{FF2B5EF4-FFF2-40B4-BE49-F238E27FC236}">
                <a16:creationId xmlns:a16="http://schemas.microsoft.com/office/drawing/2014/main" id="{28D68463-67C2-BE46-8E9C-979B973032CC}"/>
              </a:ext>
            </a:extLst>
          </p:cNvPr>
          <p:cNvSpPr>
            <a:spLocks noGrp="1"/>
          </p:cNvSpPr>
          <p:nvPr>
            <p:ph type="ftr" sz="quarter" idx="11"/>
          </p:nvPr>
        </p:nvSpPr>
        <p:spPr/>
        <p:txBody>
          <a:bodyPr/>
          <a:lstStyle/>
          <a:p>
            <a:r>
              <a:rPr lang="en-US"/>
              <a:t>June 2023, v. 2.0, CC BY-SA 4.0</a:t>
            </a:r>
          </a:p>
        </p:txBody>
      </p:sp>
      <p:sp>
        <p:nvSpPr>
          <p:cNvPr id="6" name="Slide Number Placeholder 5">
            <a:extLst>
              <a:ext uri="{FF2B5EF4-FFF2-40B4-BE49-F238E27FC236}">
                <a16:creationId xmlns:a16="http://schemas.microsoft.com/office/drawing/2014/main" id="{476C81B9-F6F5-444C-A44D-CCAED34A9411}"/>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2398097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AA056-71CE-2041-91FE-5DCE056390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41D84E-299C-2B4C-92F0-72FBC2EC53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0892EB9-5B79-7945-BE3F-A6010F995F36}"/>
              </a:ext>
            </a:extLst>
          </p:cNvPr>
          <p:cNvSpPr>
            <a:spLocks noGrp="1"/>
          </p:cNvSpPr>
          <p:nvPr>
            <p:ph type="dt" sz="half" idx="10"/>
          </p:nvPr>
        </p:nvSpPr>
        <p:spPr/>
        <p:txBody>
          <a:bodyPr/>
          <a:lstStyle/>
          <a:p>
            <a:fld id="{953F33B4-B75F-D442-9E2A-75915833B15E}" type="datetime1">
              <a:rPr lang="de-CH" smtClean="0"/>
              <a:t>28.06.23</a:t>
            </a:fld>
            <a:endParaRPr lang="en-US"/>
          </a:p>
        </p:txBody>
      </p:sp>
      <p:sp>
        <p:nvSpPr>
          <p:cNvPr id="5" name="Footer Placeholder 4">
            <a:extLst>
              <a:ext uri="{FF2B5EF4-FFF2-40B4-BE49-F238E27FC236}">
                <a16:creationId xmlns:a16="http://schemas.microsoft.com/office/drawing/2014/main" id="{1D35A108-393C-9C43-AAEF-0ED62EFE2DA2}"/>
              </a:ext>
            </a:extLst>
          </p:cNvPr>
          <p:cNvSpPr>
            <a:spLocks noGrp="1"/>
          </p:cNvSpPr>
          <p:nvPr>
            <p:ph type="ftr" sz="quarter" idx="11"/>
          </p:nvPr>
        </p:nvSpPr>
        <p:spPr/>
        <p:txBody>
          <a:bodyPr/>
          <a:lstStyle/>
          <a:p>
            <a:r>
              <a:rPr lang="en-US"/>
              <a:t>June 2023, v. 2.0, CC BY-SA 4.0</a:t>
            </a:r>
          </a:p>
        </p:txBody>
      </p:sp>
      <p:sp>
        <p:nvSpPr>
          <p:cNvPr id="6" name="Slide Number Placeholder 5">
            <a:extLst>
              <a:ext uri="{FF2B5EF4-FFF2-40B4-BE49-F238E27FC236}">
                <a16:creationId xmlns:a16="http://schemas.microsoft.com/office/drawing/2014/main" id="{EC74E8CF-205E-A84A-92AA-132839A2EE36}"/>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979947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9E869-D40E-834F-A84D-4294F8F0E3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90913C-2286-C548-A2EE-F6700CB3F72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9A14E65-C1A9-1B42-B3D3-BA0E086CBB4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72A9269-7CF7-FB4E-B3D0-7F4A447AC79C}"/>
              </a:ext>
            </a:extLst>
          </p:cNvPr>
          <p:cNvSpPr>
            <a:spLocks noGrp="1"/>
          </p:cNvSpPr>
          <p:nvPr>
            <p:ph type="dt" sz="half" idx="10"/>
          </p:nvPr>
        </p:nvSpPr>
        <p:spPr/>
        <p:txBody>
          <a:bodyPr/>
          <a:lstStyle/>
          <a:p>
            <a:fld id="{030598D8-D4FB-174B-8B02-8AC7C641756D}" type="datetime1">
              <a:rPr lang="de-CH" smtClean="0"/>
              <a:t>28.06.23</a:t>
            </a:fld>
            <a:endParaRPr lang="en-US"/>
          </a:p>
        </p:txBody>
      </p:sp>
      <p:sp>
        <p:nvSpPr>
          <p:cNvPr id="6" name="Footer Placeholder 5">
            <a:extLst>
              <a:ext uri="{FF2B5EF4-FFF2-40B4-BE49-F238E27FC236}">
                <a16:creationId xmlns:a16="http://schemas.microsoft.com/office/drawing/2014/main" id="{720935E9-54B5-3E45-BDA1-3C1D25BF7624}"/>
              </a:ext>
            </a:extLst>
          </p:cNvPr>
          <p:cNvSpPr>
            <a:spLocks noGrp="1"/>
          </p:cNvSpPr>
          <p:nvPr>
            <p:ph type="ftr" sz="quarter" idx="11"/>
          </p:nvPr>
        </p:nvSpPr>
        <p:spPr/>
        <p:txBody>
          <a:bodyPr/>
          <a:lstStyle/>
          <a:p>
            <a:r>
              <a:rPr lang="en-US"/>
              <a:t>June 2023, v. 2.0, CC BY-SA 4.0</a:t>
            </a:r>
          </a:p>
        </p:txBody>
      </p:sp>
      <p:sp>
        <p:nvSpPr>
          <p:cNvPr id="7" name="Slide Number Placeholder 6">
            <a:extLst>
              <a:ext uri="{FF2B5EF4-FFF2-40B4-BE49-F238E27FC236}">
                <a16:creationId xmlns:a16="http://schemas.microsoft.com/office/drawing/2014/main" id="{91259F87-3D9B-8A4A-9111-ECA6B63E5336}"/>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770866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15C53-9CD1-6746-9E17-64F32A49D19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E8289D5-A842-F348-BFC2-0CD0E706E9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A5BE76D-7529-FB46-9CA8-2DC810A056E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6D4C57B-8F7D-7A4C-8BD0-EAE79F13B3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768A399-3F49-6745-96C0-4AF827D467C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1DC3CE-842E-5D41-8DB3-80CD8E01C0F1}"/>
              </a:ext>
            </a:extLst>
          </p:cNvPr>
          <p:cNvSpPr>
            <a:spLocks noGrp="1"/>
          </p:cNvSpPr>
          <p:nvPr>
            <p:ph type="dt" sz="half" idx="10"/>
          </p:nvPr>
        </p:nvSpPr>
        <p:spPr/>
        <p:txBody>
          <a:bodyPr/>
          <a:lstStyle/>
          <a:p>
            <a:fld id="{2D3A51FD-9277-7849-9A3F-13BA480CDEDB}" type="datetime1">
              <a:rPr lang="de-CH" smtClean="0"/>
              <a:t>28.06.23</a:t>
            </a:fld>
            <a:endParaRPr lang="en-US"/>
          </a:p>
        </p:txBody>
      </p:sp>
      <p:sp>
        <p:nvSpPr>
          <p:cNvPr id="8" name="Footer Placeholder 7">
            <a:extLst>
              <a:ext uri="{FF2B5EF4-FFF2-40B4-BE49-F238E27FC236}">
                <a16:creationId xmlns:a16="http://schemas.microsoft.com/office/drawing/2014/main" id="{E37C4363-58BD-8A49-81DA-B0A8AA971736}"/>
              </a:ext>
            </a:extLst>
          </p:cNvPr>
          <p:cNvSpPr>
            <a:spLocks noGrp="1"/>
          </p:cNvSpPr>
          <p:nvPr>
            <p:ph type="ftr" sz="quarter" idx="11"/>
          </p:nvPr>
        </p:nvSpPr>
        <p:spPr/>
        <p:txBody>
          <a:bodyPr/>
          <a:lstStyle/>
          <a:p>
            <a:r>
              <a:rPr lang="en-US"/>
              <a:t>June 2023, v. 2.0, CC BY-SA 4.0</a:t>
            </a:r>
          </a:p>
        </p:txBody>
      </p:sp>
      <p:sp>
        <p:nvSpPr>
          <p:cNvPr id="9" name="Slide Number Placeholder 8">
            <a:extLst>
              <a:ext uri="{FF2B5EF4-FFF2-40B4-BE49-F238E27FC236}">
                <a16:creationId xmlns:a16="http://schemas.microsoft.com/office/drawing/2014/main" id="{92E10B97-C387-E448-A8FB-EABEFCCAD9F3}"/>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4126491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70B70-7587-1A4D-BE59-091B18ECBB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B370A29-1126-2349-8E10-CDA481EEF228}"/>
              </a:ext>
            </a:extLst>
          </p:cNvPr>
          <p:cNvSpPr>
            <a:spLocks noGrp="1"/>
          </p:cNvSpPr>
          <p:nvPr>
            <p:ph type="dt" sz="half" idx="10"/>
          </p:nvPr>
        </p:nvSpPr>
        <p:spPr/>
        <p:txBody>
          <a:bodyPr/>
          <a:lstStyle/>
          <a:p>
            <a:fld id="{48D1B79B-DD87-B44F-AC5D-2E0571F166DB}" type="datetime1">
              <a:rPr lang="de-CH" smtClean="0"/>
              <a:t>28.06.23</a:t>
            </a:fld>
            <a:endParaRPr lang="en-US"/>
          </a:p>
        </p:txBody>
      </p:sp>
      <p:sp>
        <p:nvSpPr>
          <p:cNvPr id="4" name="Footer Placeholder 3">
            <a:extLst>
              <a:ext uri="{FF2B5EF4-FFF2-40B4-BE49-F238E27FC236}">
                <a16:creationId xmlns:a16="http://schemas.microsoft.com/office/drawing/2014/main" id="{BF8BCD13-890B-4B49-AD3B-3AB9FE71DF81}"/>
              </a:ext>
            </a:extLst>
          </p:cNvPr>
          <p:cNvSpPr>
            <a:spLocks noGrp="1"/>
          </p:cNvSpPr>
          <p:nvPr>
            <p:ph type="ftr" sz="quarter" idx="11"/>
          </p:nvPr>
        </p:nvSpPr>
        <p:spPr/>
        <p:txBody>
          <a:bodyPr/>
          <a:lstStyle/>
          <a:p>
            <a:r>
              <a:rPr lang="en-US"/>
              <a:t>June 2023, v. 2.0, CC BY-SA 4.0</a:t>
            </a:r>
          </a:p>
        </p:txBody>
      </p:sp>
      <p:sp>
        <p:nvSpPr>
          <p:cNvPr id="5" name="Slide Number Placeholder 4">
            <a:extLst>
              <a:ext uri="{FF2B5EF4-FFF2-40B4-BE49-F238E27FC236}">
                <a16:creationId xmlns:a16="http://schemas.microsoft.com/office/drawing/2014/main" id="{C2AA80EC-CF31-A542-AAD7-B4ECB92BC31E}"/>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3607117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7F6F24-60D9-9141-AB6F-F62FD9561BF7}"/>
              </a:ext>
            </a:extLst>
          </p:cNvPr>
          <p:cNvSpPr>
            <a:spLocks noGrp="1"/>
          </p:cNvSpPr>
          <p:nvPr>
            <p:ph type="dt" sz="half" idx="10"/>
          </p:nvPr>
        </p:nvSpPr>
        <p:spPr/>
        <p:txBody>
          <a:bodyPr/>
          <a:lstStyle/>
          <a:p>
            <a:fld id="{E6C5C304-C485-D348-ACFC-A7B2A90547D6}" type="datetime1">
              <a:rPr lang="de-CH" smtClean="0"/>
              <a:t>28.06.23</a:t>
            </a:fld>
            <a:endParaRPr lang="en-US"/>
          </a:p>
        </p:txBody>
      </p:sp>
      <p:sp>
        <p:nvSpPr>
          <p:cNvPr id="3" name="Footer Placeholder 2">
            <a:extLst>
              <a:ext uri="{FF2B5EF4-FFF2-40B4-BE49-F238E27FC236}">
                <a16:creationId xmlns:a16="http://schemas.microsoft.com/office/drawing/2014/main" id="{1AE0AF1D-E870-104A-A97F-FE22D9CC0973}"/>
              </a:ext>
            </a:extLst>
          </p:cNvPr>
          <p:cNvSpPr>
            <a:spLocks noGrp="1"/>
          </p:cNvSpPr>
          <p:nvPr>
            <p:ph type="ftr" sz="quarter" idx="11"/>
          </p:nvPr>
        </p:nvSpPr>
        <p:spPr/>
        <p:txBody>
          <a:bodyPr/>
          <a:lstStyle/>
          <a:p>
            <a:r>
              <a:rPr lang="en-US"/>
              <a:t>June 2023, v. 2.0, CC BY-SA 4.0</a:t>
            </a:r>
          </a:p>
        </p:txBody>
      </p:sp>
      <p:sp>
        <p:nvSpPr>
          <p:cNvPr id="4" name="Slide Number Placeholder 3">
            <a:extLst>
              <a:ext uri="{FF2B5EF4-FFF2-40B4-BE49-F238E27FC236}">
                <a16:creationId xmlns:a16="http://schemas.microsoft.com/office/drawing/2014/main" id="{D6E78FAD-81FF-724D-8888-15C0473968A5}"/>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960675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024DE-DA12-B74C-BAF3-99A91882AB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A21ADB4-9A15-7541-B2C0-B75F5D09B3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7E7B62-831E-CC4A-B692-794F964A82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DBFBA3C-DBF5-5E4A-86CA-D9BB1226AAE2}"/>
              </a:ext>
            </a:extLst>
          </p:cNvPr>
          <p:cNvSpPr>
            <a:spLocks noGrp="1"/>
          </p:cNvSpPr>
          <p:nvPr>
            <p:ph type="dt" sz="half" idx="10"/>
          </p:nvPr>
        </p:nvSpPr>
        <p:spPr/>
        <p:txBody>
          <a:bodyPr/>
          <a:lstStyle/>
          <a:p>
            <a:fld id="{B0DB234C-64C7-7243-A807-F17AD912A882}" type="datetime1">
              <a:rPr lang="de-CH" smtClean="0"/>
              <a:t>28.06.23</a:t>
            </a:fld>
            <a:endParaRPr lang="en-US"/>
          </a:p>
        </p:txBody>
      </p:sp>
      <p:sp>
        <p:nvSpPr>
          <p:cNvPr id="6" name="Footer Placeholder 5">
            <a:extLst>
              <a:ext uri="{FF2B5EF4-FFF2-40B4-BE49-F238E27FC236}">
                <a16:creationId xmlns:a16="http://schemas.microsoft.com/office/drawing/2014/main" id="{CC8BCE92-6E25-104E-A0C8-BD366AC7F86E}"/>
              </a:ext>
            </a:extLst>
          </p:cNvPr>
          <p:cNvSpPr>
            <a:spLocks noGrp="1"/>
          </p:cNvSpPr>
          <p:nvPr>
            <p:ph type="ftr" sz="quarter" idx="11"/>
          </p:nvPr>
        </p:nvSpPr>
        <p:spPr/>
        <p:txBody>
          <a:bodyPr/>
          <a:lstStyle/>
          <a:p>
            <a:r>
              <a:rPr lang="en-US"/>
              <a:t>June 2023, v. 2.0, CC BY-SA 4.0</a:t>
            </a:r>
          </a:p>
        </p:txBody>
      </p:sp>
      <p:sp>
        <p:nvSpPr>
          <p:cNvPr id="7" name="Slide Number Placeholder 6">
            <a:extLst>
              <a:ext uri="{FF2B5EF4-FFF2-40B4-BE49-F238E27FC236}">
                <a16:creationId xmlns:a16="http://schemas.microsoft.com/office/drawing/2014/main" id="{E98F28FD-789A-9D46-B536-CD2CADA595CE}"/>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263288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DD0C6-C1B8-294C-8AD9-2F0A1BA3F3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5D14A9E-19CD-7047-8513-30B2DAB918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016C16-BCC4-C440-9439-9271AEC29A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E44A7F-D1B0-5442-9B4B-8BD9185FF3B6}"/>
              </a:ext>
            </a:extLst>
          </p:cNvPr>
          <p:cNvSpPr>
            <a:spLocks noGrp="1"/>
          </p:cNvSpPr>
          <p:nvPr>
            <p:ph type="dt" sz="half" idx="10"/>
          </p:nvPr>
        </p:nvSpPr>
        <p:spPr/>
        <p:txBody>
          <a:bodyPr/>
          <a:lstStyle/>
          <a:p>
            <a:fld id="{FD962B3E-3C39-FF43-97CC-5FD14F12DECB}" type="datetime1">
              <a:rPr lang="de-CH" smtClean="0"/>
              <a:t>28.06.23</a:t>
            </a:fld>
            <a:endParaRPr lang="en-US"/>
          </a:p>
        </p:txBody>
      </p:sp>
      <p:sp>
        <p:nvSpPr>
          <p:cNvPr id="6" name="Footer Placeholder 5">
            <a:extLst>
              <a:ext uri="{FF2B5EF4-FFF2-40B4-BE49-F238E27FC236}">
                <a16:creationId xmlns:a16="http://schemas.microsoft.com/office/drawing/2014/main" id="{88096DEA-9FC3-6A40-942E-4DAE3C5ECEF9}"/>
              </a:ext>
            </a:extLst>
          </p:cNvPr>
          <p:cNvSpPr>
            <a:spLocks noGrp="1"/>
          </p:cNvSpPr>
          <p:nvPr>
            <p:ph type="ftr" sz="quarter" idx="11"/>
          </p:nvPr>
        </p:nvSpPr>
        <p:spPr/>
        <p:txBody>
          <a:bodyPr/>
          <a:lstStyle/>
          <a:p>
            <a:r>
              <a:rPr lang="en-US"/>
              <a:t>June 2023, v. 2.0, CC BY-SA 4.0</a:t>
            </a:r>
          </a:p>
        </p:txBody>
      </p:sp>
      <p:sp>
        <p:nvSpPr>
          <p:cNvPr id="7" name="Slide Number Placeholder 6">
            <a:extLst>
              <a:ext uri="{FF2B5EF4-FFF2-40B4-BE49-F238E27FC236}">
                <a16:creationId xmlns:a16="http://schemas.microsoft.com/office/drawing/2014/main" id="{715255FA-0801-0F4F-B164-C94880C71EEB}"/>
              </a:ext>
            </a:extLst>
          </p:cNvPr>
          <p:cNvSpPr>
            <a:spLocks noGrp="1"/>
          </p:cNvSpPr>
          <p:nvPr>
            <p:ph type="sldNum" sz="quarter" idx="12"/>
          </p:nvPr>
        </p:nvSpPr>
        <p:spPr/>
        <p:txBody>
          <a:bodyPr/>
          <a:lstStyle/>
          <a:p>
            <a:fld id="{0C42F55C-AD0D-074B-87EB-0A66B1575CF4}" type="slidenum">
              <a:rPr lang="en-US" smtClean="0"/>
              <a:t>‹#›</a:t>
            </a:fld>
            <a:endParaRPr lang="en-US"/>
          </a:p>
        </p:txBody>
      </p:sp>
    </p:spTree>
    <p:extLst>
      <p:ext uri="{BB962C8B-B14F-4D97-AF65-F5344CB8AC3E}">
        <p14:creationId xmlns:p14="http://schemas.microsoft.com/office/powerpoint/2010/main" val="1630729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EB3635-41D3-4245-AA1D-BB85493D85DA}"/>
              </a:ext>
            </a:extLst>
          </p:cNvPr>
          <p:cNvSpPr>
            <a:spLocks noGrp="1"/>
          </p:cNvSpPr>
          <p:nvPr>
            <p:ph type="title"/>
          </p:nvPr>
        </p:nvSpPr>
        <p:spPr>
          <a:xfrm>
            <a:off x="336331" y="365126"/>
            <a:ext cx="11456276" cy="95331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4F2A55D-7A82-3347-91C5-C1C43907B75A}"/>
              </a:ext>
            </a:extLst>
          </p:cNvPr>
          <p:cNvSpPr>
            <a:spLocks noGrp="1"/>
          </p:cNvSpPr>
          <p:nvPr>
            <p:ph type="body" idx="1"/>
          </p:nvPr>
        </p:nvSpPr>
        <p:spPr>
          <a:xfrm>
            <a:off x="838200" y="1605516"/>
            <a:ext cx="10515600" cy="457144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EF1B67-C66E-F44C-9C6E-D683157F46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CFC119-BAA0-BC45-B155-F6505827F946}" type="datetime1">
              <a:rPr lang="de-CH" smtClean="0"/>
              <a:t>28.06.23</a:t>
            </a:fld>
            <a:endParaRPr lang="en-US"/>
          </a:p>
        </p:txBody>
      </p:sp>
      <p:sp>
        <p:nvSpPr>
          <p:cNvPr id="5" name="Footer Placeholder 4">
            <a:extLst>
              <a:ext uri="{FF2B5EF4-FFF2-40B4-BE49-F238E27FC236}">
                <a16:creationId xmlns:a16="http://schemas.microsoft.com/office/drawing/2014/main" id="{32D97DE8-2F2A-8F4F-9482-1CAB06CF2381}"/>
              </a:ext>
            </a:extLst>
          </p:cNvPr>
          <p:cNvSpPr>
            <a:spLocks noGrp="1"/>
          </p:cNvSpPr>
          <p:nvPr>
            <p:ph type="ftr" sz="quarter" idx="3"/>
          </p:nvPr>
        </p:nvSpPr>
        <p:spPr>
          <a:xfrm>
            <a:off x="7239000" y="6356350"/>
            <a:ext cx="4114800" cy="365125"/>
          </a:xfrm>
          <a:prstGeom prst="rect">
            <a:avLst/>
          </a:prstGeom>
        </p:spPr>
        <p:txBody>
          <a:bodyPr vert="horz" lIns="91440" tIns="45720" rIns="91440" bIns="45720" rtlCol="0" anchor="ctr"/>
          <a:lstStyle>
            <a:lvl1pPr algn="r">
              <a:defRPr sz="1200">
                <a:solidFill>
                  <a:schemeClr val="tx1"/>
                </a:solidFill>
              </a:defRPr>
            </a:lvl1pPr>
          </a:lstStyle>
          <a:p>
            <a:r>
              <a:rPr lang="en-US"/>
              <a:t>June 2023, v. 2.0, CC BY-SA 4.0</a:t>
            </a:r>
          </a:p>
        </p:txBody>
      </p:sp>
      <p:sp>
        <p:nvSpPr>
          <p:cNvPr id="6" name="Slide Number Placeholder 5">
            <a:extLst>
              <a:ext uri="{FF2B5EF4-FFF2-40B4-BE49-F238E27FC236}">
                <a16:creationId xmlns:a16="http://schemas.microsoft.com/office/drawing/2014/main" id="{386FAFA8-CA77-6C4C-8E24-06839D45F857}"/>
              </a:ext>
            </a:extLst>
          </p:cNvPr>
          <p:cNvSpPr>
            <a:spLocks noGrp="1"/>
          </p:cNvSpPr>
          <p:nvPr>
            <p:ph type="sldNum" sz="quarter" idx="4"/>
          </p:nvPr>
        </p:nvSpPr>
        <p:spPr>
          <a:xfrm>
            <a:off x="4692869" y="6356349"/>
            <a:ext cx="27432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0C42F55C-AD0D-074B-87EB-0A66B1575CF4}" type="slidenum">
              <a:rPr lang="en-US" smtClean="0"/>
              <a:pPr/>
              <a:t>‹#›</a:t>
            </a:fld>
            <a:endParaRPr lang="en-US"/>
          </a:p>
        </p:txBody>
      </p:sp>
    </p:spTree>
    <p:extLst>
      <p:ext uri="{BB962C8B-B14F-4D97-AF65-F5344CB8AC3E}">
        <p14:creationId xmlns:p14="http://schemas.microsoft.com/office/powerpoint/2010/main" val="2504628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 Id="rId5" Type="http://schemas.openxmlformats.org/officeDocument/2006/relationships/image" Target="../media/image20.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7.sv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29.jpg"/><Relationship Id="rId5" Type="http://schemas.openxmlformats.org/officeDocument/2006/relationships/image" Target="../media/image15.sv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6.xml"/><Relationship Id="rId5" Type="http://schemas.openxmlformats.org/officeDocument/2006/relationships/image" Target="../media/image36.png"/><Relationship Id="rId4" Type="http://schemas.openxmlformats.org/officeDocument/2006/relationships/image" Target="../media/image35.png"/></Relationships>
</file>

<file path=ppt/slides/_rels/slide2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7.svg"/><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hyperlink" Target="https://github.com/dfm/savefig" TargetMode="Externa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4.png"/><Relationship Id="rId7"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17.svg"/></Relationships>
</file>

<file path=ppt/slides/_rels/slide4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17.svg"/></Relationships>
</file>

<file path=ppt/slides/_rels/slide5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53.tiff"/><Relationship Id="rId2" Type="http://schemas.openxmlformats.org/officeDocument/2006/relationships/image" Target="../media/image52.tif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Pattern variation by AbsurdWordPreferred on DeviantArt">
            <a:extLst>
              <a:ext uri="{FF2B5EF4-FFF2-40B4-BE49-F238E27FC236}">
                <a16:creationId xmlns:a16="http://schemas.microsoft.com/office/drawing/2014/main" id="{8E0F0458-72BC-6CD7-D12B-7786994BBDA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6961"/>
          <a:stretch/>
        </p:blipFill>
        <p:spPr bwMode="auto">
          <a:xfrm rot="5400000">
            <a:off x="2667000" y="-2666999"/>
            <a:ext cx="6858000" cy="12192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F79DA33-CC1B-DB43-9F38-3B5E12580F71}"/>
              </a:ext>
            </a:extLst>
          </p:cNvPr>
          <p:cNvSpPr>
            <a:spLocks noGrp="1"/>
          </p:cNvSpPr>
          <p:nvPr>
            <p:ph type="ctrTitle"/>
          </p:nvPr>
        </p:nvSpPr>
        <p:spPr>
          <a:xfrm>
            <a:off x="415158" y="1629103"/>
            <a:ext cx="11361684" cy="2703184"/>
          </a:xfrm>
          <a:solidFill>
            <a:schemeClr val="accent6">
              <a:alpha val="25000"/>
            </a:schemeClr>
          </a:solidFill>
        </p:spPr>
        <p:txBody>
          <a:bodyPr lIns="0" tIns="0" rIns="0" bIns="0">
            <a:noAutofit/>
          </a:bodyPr>
          <a:lstStyle/>
          <a:p>
            <a:r>
              <a:rPr lang="en-US" sz="9600" dirty="0">
                <a:ln w="12700">
                  <a:noFill/>
                </a:ln>
                <a:solidFill>
                  <a:schemeClr val="bg1"/>
                </a:solidFill>
              </a:rPr>
              <a:t>Scientific programming patterns</a:t>
            </a:r>
          </a:p>
        </p:txBody>
      </p:sp>
      <p:sp>
        <p:nvSpPr>
          <p:cNvPr id="3" name="Subtitle 2">
            <a:extLst>
              <a:ext uri="{FF2B5EF4-FFF2-40B4-BE49-F238E27FC236}">
                <a16:creationId xmlns:a16="http://schemas.microsoft.com/office/drawing/2014/main" id="{5A56A4C6-79ED-134E-B9CD-5051BA0F2F5B}"/>
              </a:ext>
            </a:extLst>
          </p:cNvPr>
          <p:cNvSpPr>
            <a:spLocks noGrp="1"/>
          </p:cNvSpPr>
          <p:nvPr>
            <p:ph type="subTitle" idx="1"/>
          </p:nvPr>
        </p:nvSpPr>
        <p:spPr>
          <a:xfrm>
            <a:off x="2564524" y="5228897"/>
            <a:ext cx="7062953" cy="625473"/>
          </a:xfrm>
          <a:solidFill>
            <a:schemeClr val="accent6">
              <a:alpha val="25000"/>
            </a:schemeClr>
          </a:solidFill>
        </p:spPr>
        <p:txBody>
          <a:bodyPr>
            <a:normAutofit lnSpcReduction="10000"/>
          </a:bodyPr>
          <a:lstStyle/>
          <a:p>
            <a:r>
              <a:rPr lang="en-GB" sz="4000" dirty="0">
                <a:ln w="12700">
                  <a:noFill/>
                </a:ln>
                <a:solidFill>
                  <a:schemeClr val="bg1"/>
                </a:solidFill>
              </a:rPr>
              <a:t>Lisa </a:t>
            </a:r>
            <a:r>
              <a:rPr lang="en-GB" sz="4000" dirty="0" err="1">
                <a:ln w="12700">
                  <a:noFill/>
                </a:ln>
                <a:solidFill>
                  <a:schemeClr val="bg1"/>
                </a:solidFill>
              </a:rPr>
              <a:t>Schwetlick</a:t>
            </a:r>
            <a:r>
              <a:rPr lang="en-GB" sz="4000" dirty="0">
                <a:ln w="12700">
                  <a:noFill/>
                </a:ln>
                <a:solidFill>
                  <a:schemeClr val="bg1"/>
                </a:solidFill>
              </a:rPr>
              <a:t> and </a:t>
            </a:r>
            <a:r>
              <a:rPr lang="en-US" sz="4000" dirty="0">
                <a:ln w="12700">
                  <a:noFill/>
                </a:ln>
                <a:solidFill>
                  <a:schemeClr val="bg1"/>
                </a:solidFill>
              </a:rPr>
              <a:t>Pietro Berkes</a:t>
            </a:r>
          </a:p>
        </p:txBody>
      </p:sp>
    </p:spTree>
    <p:extLst>
      <p:ext uri="{BB962C8B-B14F-4D97-AF65-F5344CB8AC3E}">
        <p14:creationId xmlns:p14="http://schemas.microsoft.com/office/powerpoint/2010/main" val="3696993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EDF18-8D2B-C04A-A3F7-705AD2FC19D6}"/>
              </a:ext>
            </a:extLst>
          </p:cNvPr>
          <p:cNvSpPr>
            <a:spLocks noGrp="1"/>
          </p:cNvSpPr>
          <p:nvPr>
            <p:ph type="title"/>
          </p:nvPr>
        </p:nvSpPr>
        <p:spPr>
          <a:xfrm>
            <a:off x="346841" y="191876"/>
            <a:ext cx="11487807" cy="953312"/>
          </a:xfrm>
        </p:spPr>
        <p:txBody>
          <a:bodyPr/>
          <a:lstStyle/>
          <a:p>
            <a:r>
              <a:rPr lang="en-US" dirty="0"/>
              <a:t>Summary: Classes organize your code</a:t>
            </a:r>
          </a:p>
        </p:txBody>
      </p:sp>
      <p:sp>
        <p:nvSpPr>
          <p:cNvPr id="6" name="Content Placeholder 5">
            <a:extLst>
              <a:ext uri="{FF2B5EF4-FFF2-40B4-BE49-F238E27FC236}">
                <a16:creationId xmlns:a16="http://schemas.microsoft.com/office/drawing/2014/main" id="{6276368F-F85D-6C31-2202-9E41021C5CAD}"/>
              </a:ext>
            </a:extLst>
          </p:cNvPr>
          <p:cNvSpPr>
            <a:spLocks noGrp="1"/>
          </p:cNvSpPr>
          <p:nvPr>
            <p:ph idx="1"/>
          </p:nvPr>
        </p:nvSpPr>
        <p:spPr>
          <a:xfrm>
            <a:off x="838200" y="4147354"/>
            <a:ext cx="10515600" cy="2308324"/>
          </a:xfrm>
        </p:spPr>
        <p:txBody>
          <a:bodyPr>
            <a:normAutofit/>
          </a:bodyPr>
          <a:lstStyle/>
          <a:p>
            <a:r>
              <a:rPr lang="en-CH" dirty="0"/>
              <a:t>Classes help us group data and functionalities that belong together</a:t>
            </a:r>
          </a:p>
          <a:p>
            <a:r>
              <a:rPr lang="en-CH" dirty="0"/>
              <a:t>When used judiciously, the code becomes more usable as we get rid of a lot of manual book-keeping; details are hidden away</a:t>
            </a:r>
          </a:p>
          <a:p>
            <a:r>
              <a:rPr lang="en-CH" dirty="0"/>
              <a:t>Understanding what belongs to the class and what does not is important to keep the code flexible!</a:t>
            </a:r>
          </a:p>
        </p:txBody>
      </p:sp>
      <p:sp>
        <p:nvSpPr>
          <p:cNvPr id="7" name="Footer Placeholder 6">
            <a:extLst>
              <a:ext uri="{FF2B5EF4-FFF2-40B4-BE49-F238E27FC236}">
                <a16:creationId xmlns:a16="http://schemas.microsoft.com/office/drawing/2014/main" id="{39BE6459-BCFF-A246-A10B-50E7C7B57158}"/>
              </a:ext>
            </a:extLst>
          </p:cNvPr>
          <p:cNvSpPr>
            <a:spLocks noGrp="1"/>
          </p:cNvSpPr>
          <p:nvPr>
            <p:ph type="ftr" sz="quarter" idx="11"/>
          </p:nvPr>
        </p:nvSpPr>
        <p:spPr/>
        <p:txBody>
          <a:bodyPr/>
          <a:lstStyle/>
          <a:p>
            <a:r>
              <a:rPr lang="en-US"/>
              <a:t>June 2023, v. 2.0, CC BY-SA 4.0</a:t>
            </a:r>
          </a:p>
        </p:txBody>
      </p:sp>
      <p:sp>
        <p:nvSpPr>
          <p:cNvPr id="17" name="TextBox 16">
            <a:extLst>
              <a:ext uri="{FF2B5EF4-FFF2-40B4-BE49-F238E27FC236}">
                <a16:creationId xmlns:a16="http://schemas.microsoft.com/office/drawing/2014/main" id="{B24EF5B1-2BEF-E44B-8A75-4A48BACD4229}"/>
              </a:ext>
            </a:extLst>
          </p:cNvPr>
          <p:cNvSpPr txBox="1"/>
          <p:nvPr/>
        </p:nvSpPr>
        <p:spPr>
          <a:xfrm>
            <a:off x="4586640" y="2077914"/>
            <a:ext cx="2764221" cy="523220"/>
          </a:xfrm>
          <a:prstGeom prst="rect">
            <a:avLst/>
          </a:prstGeom>
          <a:noFill/>
        </p:spPr>
        <p:txBody>
          <a:bodyPr wrap="square" rtlCol="0">
            <a:spAutoFit/>
          </a:bodyPr>
          <a:lstStyle/>
          <a:p>
            <a:pPr algn="ctr"/>
            <a:r>
              <a:rPr lang="en-US" sz="2800" dirty="0"/>
              <a:t>… becomes …</a:t>
            </a:r>
          </a:p>
        </p:txBody>
      </p:sp>
      <p:sp>
        <p:nvSpPr>
          <p:cNvPr id="25" name="TextBox 24">
            <a:extLst>
              <a:ext uri="{FF2B5EF4-FFF2-40B4-BE49-F238E27FC236}">
                <a16:creationId xmlns:a16="http://schemas.microsoft.com/office/drawing/2014/main" id="{6061421A-6BC1-7146-AD0B-6D78E022BE56}"/>
              </a:ext>
            </a:extLst>
          </p:cNvPr>
          <p:cNvSpPr txBox="1"/>
          <p:nvPr/>
        </p:nvSpPr>
        <p:spPr>
          <a:xfrm>
            <a:off x="7408233" y="1247380"/>
            <a:ext cx="4384374" cy="2585323"/>
          </a:xfrm>
          <a:prstGeom prst="rect">
            <a:avLst/>
          </a:prstGeom>
          <a:solidFill>
            <a:schemeClr val="accent5">
              <a:lumMod val="60000"/>
              <a:lumOff val="40000"/>
              <a:alpha val="40000"/>
            </a:schemeClr>
          </a:solidFill>
        </p:spPr>
        <p:txBody>
          <a:bodyPr wrap="square" rtlCol="0">
            <a:spAutoFit/>
          </a:bodyPr>
          <a:lstStyle/>
          <a:p>
            <a:r>
              <a:rPr lang="en-US" dirty="0">
                <a:latin typeface="Consolas" panose="020B0609020204030204" pitchFamily="49" charset="0"/>
                <a:cs typeface="Consolas" panose="020B0609020204030204" pitchFamily="49" charset="0"/>
              </a:rPr>
              <a:t>class </a:t>
            </a:r>
            <a:r>
              <a:rPr lang="en-US" dirty="0" err="1">
                <a:latin typeface="Consolas" panose="020B0609020204030204" pitchFamily="49" charset="0"/>
                <a:cs typeface="Consolas" panose="020B0609020204030204" pitchFamily="49" charset="0"/>
              </a:rPr>
              <a:t>Xyz</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def __</a:t>
            </a:r>
            <a:r>
              <a:rPr lang="en-US" dirty="0" err="1">
                <a:latin typeface="Consolas" panose="020B0609020204030204" pitchFamily="49" charset="0"/>
                <a:cs typeface="Consolas" panose="020B0609020204030204" pitchFamily="49" charset="0"/>
              </a:rPr>
              <a:t>init</a:t>
            </a:r>
            <a:r>
              <a:rPr lang="en-US" dirty="0">
                <a:latin typeface="Consolas" panose="020B0609020204030204" pitchFamily="49" charset="0"/>
                <a:cs typeface="Consolas" panose="020B0609020204030204" pitchFamily="49" charset="0"/>
              </a:rPr>
              <a:t>__(self, x, y, z):</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def </a:t>
            </a:r>
            <a:r>
              <a:rPr lang="en-US" dirty="0" err="1">
                <a:latin typeface="Consolas" panose="020B0609020204030204" pitchFamily="49" charset="0"/>
                <a:cs typeface="Consolas" panose="020B0609020204030204" pitchFamily="49" charset="0"/>
              </a:rPr>
              <a:t>first_function</a:t>
            </a:r>
            <a:r>
              <a:rPr lang="en-US" dirty="0">
                <a:latin typeface="Consolas" panose="020B0609020204030204" pitchFamily="49" charset="0"/>
                <a:cs typeface="Consolas" panose="020B0609020204030204" pitchFamily="49" charset="0"/>
              </a:rPr>
              <a:t>(self):</a:t>
            </a:r>
          </a:p>
          <a:p>
            <a:r>
              <a:rPr lang="en-US" dirty="0">
                <a:latin typeface="Consolas" panose="020B0609020204030204" pitchFamily="49" charset="0"/>
                <a:cs typeface="Consolas" panose="020B0609020204030204" pitchFamily="49" charset="0"/>
              </a:rPr>
              <a:t>	 # Something</a:t>
            </a:r>
          </a:p>
          <a:p>
            <a:r>
              <a:rPr lang="en-US" dirty="0">
                <a:latin typeface="Consolas" panose="020B0609020204030204" pitchFamily="49" charset="0"/>
                <a:cs typeface="Consolas" panose="020B0609020204030204" pitchFamily="49" charset="0"/>
              </a:rPr>
              <a:t>    def </a:t>
            </a:r>
            <a:r>
              <a:rPr lang="en-US" dirty="0" err="1">
                <a:latin typeface="Consolas" panose="020B0609020204030204" pitchFamily="49" charset="0"/>
                <a:cs typeface="Consolas" panose="020B0609020204030204" pitchFamily="49" charset="0"/>
              </a:rPr>
              <a:t>second_function</a:t>
            </a:r>
            <a:r>
              <a:rPr lang="en-US" dirty="0">
                <a:latin typeface="Consolas" panose="020B0609020204030204" pitchFamily="49" charset="0"/>
                <a:cs typeface="Consolas" panose="020B0609020204030204" pitchFamily="49" charset="0"/>
              </a:rPr>
              <a:t>(self):</a:t>
            </a:r>
          </a:p>
          <a:p>
            <a:r>
              <a:rPr lang="en-US" dirty="0">
                <a:latin typeface="Consolas" panose="020B0609020204030204" pitchFamily="49" charset="0"/>
                <a:cs typeface="Consolas" panose="020B0609020204030204" pitchFamily="49" charset="0"/>
              </a:rPr>
              <a:t>        # Something else</a:t>
            </a:r>
          </a:p>
          <a:p>
            <a:r>
              <a:rPr lang="en-US" dirty="0">
                <a:latin typeface="Consolas" panose="020B0609020204030204" pitchFamily="49" charset="0"/>
                <a:cs typeface="Consolas" panose="020B0609020204030204" pitchFamily="49" charset="0"/>
              </a:rPr>
              <a:t>    def </a:t>
            </a:r>
            <a:r>
              <a:rPr lang="en-US" dirty="0" err="1">
                <a:latin typeface="Consolas" panose="020B0609020204030204" pitchFamily="49" charset="0"/>
                <a:cs typeface="Consolas" panose="020B0609020204030204" pitchFamily="49" charset="0"/>
              </a:rPr>
              <a:t>third_function</a:t>
            </a:r>
            <a:r>
              <a:rPr lang="en-US" dirty="0">
                <a:latin typeface="Consolas" panose="020B0609020204030204" pitchFamily="49" charset="0"/>
                <a:cs typeface="Consolas" panose="020B0609020204030204" pitchFamily="49" charset="0"/>
              </a:rPr>
              <a:t>(self):</a:t>
            </a:r>
          </a:p>
          <a:p>
            <a:r>
              <a:rPr lang="en-US" dirty="0">
                <a:latin typeface="Consolas" panose="020B0609020204030204" pitchFamily="49" charset="0"/>
                <a:cs typeface="Consolas" panose="020B0609020204030204" pitchFamily="49" charset="0"/>
              </a:rPr>
              <a:t>        # Something more</a:t>
            </a:r>
          </a:p>
        </p:txBody>
      </p:sp>
      <p:grpSp>
        <p:nvGrpSpPr>
          <p:cNvPr id="3" name="Group 2">
            <a:extLst>
              <a:ext uri="{FF2B5EF4-FFF2-40B4-BE49-F238E27FC236}">
                <a16:creationId xmlns:a16="http://schemas.microsoft.com/office/drawing/2014/main" id="{B88D4499-21C5-9348-A1DD-535F137BA4DA}"/>
              </a:ext>
            </a:extLst>
          </p:cNvPr>
          <p:cNvGrpSpPr/>
          <p:nvPr/>
        </p:nvGrpSpPr>
        <p:grpSpPr>
          <a:xfrm>
            <a:off x="656895" y="1385880"/>
            <a:ext cx="4963510" cy="2308324"/>
            <a:chOff x="6441528" y="4249038"/>
            <a:chExt cx="4963510" cy="2308324"/>
          </a:xfrm>
        </p:grpSpPr>
        <p:sp>
          <p:nvSpPr>
            <p:cNvPr id="13" name="TextBox 12">
              <a:extLst>
                <a:ext uri="{FF2B5EF4-FFF2-40B4-BE49-F238E27FC236}">
                  <a16:creationId xmlns:a16="http://schemas.microsoft.com/office/drawing/2014/main" id="{CFCAE921-FCA7-0F46-A84A-563932DD12BD}"/>
                </a:ext>
              </a:extLst>
            </p:cNvPr>
            <p:cNvSpPr txBox="1"/>
            <p:nvPr/>
          </p:nvSpPr>
          <p:spPr>
            <a:xfrm>
              <a:off x="6441528" y="4249038"/>
              <a:ext cx="4963510" cy="2308324"/>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first_function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second_function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 else</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def </a:t>
              </a:r>
              <a:r>
                <a:rPr lang="en-US" dirty="0" err="1">
                  <a:latin typeface="Consolas" panose="020B0609020204030204" pitchFamily="49" charset="0"/>
                  <a:cs typeface="Consolas" panose="020B0609020204030204" pitchFamily="49" charset="0"/>
                </a:rPr>
                <a:t>third_function</a:t>
              </a:r>
              <a:r>
                <a:rPr lang="en-US" dirty="0">
                  <a:latin typeface="Consolas" panose="020B0609020204030204" pitchFamily="49" charset="0"/>
                  <a:cs typeface="Consolas" panose="020B0609020204030204" pitchFamily="49" charset="0"/>
                </a:rPr>
                <a:t>(x, y, z):</a:t>
              </a:r>
            </a:p>
            <a:p>
              <a:r>
                <a:rPr lang="en-US" dirty="0">
                  <a:latin typeface="Consolas" panose="020B0609020204030204" pitchFamily="49" charset="0"/>
                  <a:cs typeface="Consolas" panose="020B0609020204030204" pitchFamily="49" charset="0"/>
                </a:rPr>
                <a:t>    # Something more</a:t>
              </a:r>
            </a:p>
          </p:txBody>
        </p:sp>
        <p:sp>
          <p:nvSpPr>
            <p:cNvPr id="14" name="Rectangle 13">
              <a:extLst>
                <a:ext uri="{FF2B5EF4-FFF2-40B4-BE49-F238E27FC236}">
                  <a16:creationId xmlns:a16="http://schemas.microsoft.com/office/drawing/2014/main" id="{E8D36D9D-16FD-2B43-8761-333A375C96A8}"/>
                </a:ext>
              </a:extLst>
            </p:cNvPr>
            <p:cNvSpPr/>
            <p:nvPr/>
          </p:nvSpPr>
          <p:spPr>
            <a:xfrm>
              <a:off x="8787963" y="4301218"/>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57DDC12-4A0E-EB47-83CB-F634B76C2422}"/>
                </a:ext>
              </a:extLst>
            </p:cNvPr>
            <p:cNvSpPr/>
            <p:nvPr/>
          </p:nvSpPr>
          <p:spPr>
            <a:xfrm>
              <a:off x="8923283" y="5119202"/>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58AA34F-701D-134F-BE88-7548DCD5571F}"/>
                </a:ext>
              </a:extLst>
            </p:cNvPr>
            <p:cNvSpPr/>
            <p:nvPr/>
          </p:nvSpPr>
          <p:spPr>
            <a:xfrm>
              <a:off x="8787963" y="5901700"/>
              <a:ext cx="1144313" cy="317152"/>
            </a:xfrm>
            <a:prstGeom prst="rect">
              <a:avLst/>
            </a:prstGeom>
            <a:solidFill>
              <a:schemeClr val="accent5">
                <a:lumMod val="60000"/>
                <a:lumOff val="40000"/>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5E9F21D1-54C0-3644-2F68-E801FE9A694B}"/>
              </a:ext>
            </a:extLst>
          </p:cNvPr>
          <p:cNvSpPr/>
          <p:nvPr/>
        </p:nvSpPr>
        <p:spPr>
          <a:xfrm>
            <a:off x="211756" y="1145406"/>
            <a:ext cx="11848699" cy="2810577"/>
          </a:xfrm>
          <a:prstGeom prst="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34095684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A5158BDB-D2F3-8E43-9BA0-BF42224F2568}"/>
              </a:ext>
            </a:extLst>
          </p:cNvPr>
          <p:cNvPicPr>
            <a:picLocks noChangeAspect="1"/>
          </p:cNvPicPr>
          <p:nvPr/>
        </p:nvPicPr>
        <p:blipFill>
          <a:blip r:embed="rId2"/>
          <a:stretch>
            <a:fillRect/>
          </a:stretch>
        </p:blipFill>
        <p:spPr>
          <a:xfrm>
            <a:off x="700641" y="1342914"/>
            <a:ext cx="10874765" cy="5351800"/>
          </a:xfrm>
          <a:prstGeom prst="rect">
            <a:avLst/>
          </a:prstGeom>
        </p:spPr>
      </p:pic>
      <p:sp>
        <p:nvSpPr>
          <p:cNvPr id="2" name="Title 1">
            <a:extLst>
              <a:ext uri="{FF2B5EF4-FFF2-40B4-BE49-F238E27FC236}">
                <a16:creationId xmlns:a16="http://schemas.microsoft.com/office/drawing/2014/main" id="{D655C078-252B-AD44-A013-CD733247AA87}"/>
              </a:ext>
            </a:extLst>
          </p:cNvPr>
          <p:cNvSpPr>
            <a:spLocks noGrp="1"/>
          </p:cNvSpPr>
          <p:nvPr>
            <p:ph type="title"/>
          </p:nvPr>
        </p:nvSpPr>
        <p:spPr/>
        <p:txBody>
          <a:bodyPr/>
          <a:lstStyle/>
          <a:p>
            <a:r>
              <a:rPr lang="en-US" dirty="0"/>
              <a:t>Recap: Class structure</a:t>
            </a:r>
          </a:p>
        </p:txBody>
      </p:sp>
      <p:sp>
        <p:nvSpPr>
          <p:cNvPr id="10" name="Right Brace 9">
            <a:extLst>
              <a:ext uri="{FF2B5EF4-FFF2-40B4-BE49-F238E27FC236}">
                <a16:creationId xmlns:a16="http://schemas.microsoft.com/office/drawing/2014/main" id="{4223BB9C-83D7-254C-82EA-1C500CC136E6}"/>
              </a:ext>
            </a:extLst>
          </p:cNvPr>
          <p:cNvSpPr/>
          <p:nvPr/>
        </p:nvSpPr>
        <p:spPr>
          <a:xfrm>
            <a:off x="4991927" y="1489670"/>
            <a:ext cx="378691" cy="1145309"/>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FF0AF074-97C2-2E49-AA21-3FE8DD76C80B}"/>
              </a:ext>
            </a:extLst>
          </p:cNvPr>
          <p:cNvSpPr txBox="1"/>
          <p:nvPr/>
        </p:nvSpPr>
        <p:spPr>
          <a:xfrm>
            <a:off x="5555345" y="1600659"/>
            <a:ext cx="3075709" cy="923330"/>
          </a:xfrm>
          <a:prstGeom prst="rect">
            <a:avLst/>
          </a:prstGeom>
          <a:noFill/>
        </p:spPr>
        <p:txBody>
          <a:bodyPr wrap="square" rtlCol="0">
            <a:spAutoFit/>
          </a:bodyPr>
          <a:lstStyle/>
          <a:p>
            <a:r>
              <a:rPr lang="en-US" dirty="0"/>
              <a:t>The constructor is used to first populate an instance, called by convention “self”</a:t>
            </a:r>
          </a:p>
        </p:txBody>
      </p:sp>
      <p:sp>
        <p:nvSpPr>
          <p:cNvPr id="13" name="Right Brace 12">
            <a:extLst>
              <a:ext uri="{FF2B5EF4-FFF2-40B4-BE49-F238E27FC236}">
                <a16:creationId xmlns:a16="http://schemas.microsoft.com/office/drawing/2014/main" id="{5176A228-0673-964F-829A-4D8E30EAEB4E}"/>
              </a:ext>
            </a:extLst>
          </p:cNvPr>
          <p:cNvSpPr/>
          <p:nvPr/>
        </p:nvSpPr>
        <p:spPr>
          <a:xfrm>
            <a:off x="5895442" y="2802852"/>
            <a:ext cx="378691" cy="1986862"/>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C3CB98BC-05DD-2B4B-BA9D-781CE13DC74B}"/>
              </a:ext>
            </a:extLst>
          </p:cNvPr>
          <p:cNvSpPr txBox="1"/>
          <p:nvPr/>
        </p:nvSpPr>
        <p:spPr>
          <a:xfrm>
            <a:off x="6437088" y="3267007"/>
            <a:ext cx="4055836" cy="923330"/>
          </a:xfrm>
          <a:prstGeom prst="rect">
            <a:avLst/>
          </a:prstGeom>
          <a:noFill/>
        </p:spPr>
        <p:txBody>
          <a:bodyPr wrap="square" rtlCol="0">
            <a:spAutoFit/>
          </a:bodyPr>
          <a:lstStyle/>
          <a:p>
            <a:r>
              <a:rPr lang="en-US" dirty="0"/>
              <a:t>Classes can define “methods”, i.e. functions that have access to the data stored in an instance</a:t>
            </a:r>
          </a:p>
        </p:txBody>
      </p:sp>
      <p:sp>
        <p:nvSpPr>
          <p:cNvPr id="15" name="Right Brace 14">
            <a:extLst>
              <a:ext uri="{FF2B5EF4-FFF2-40B4-BE49-F238E27FC236}">
                <a16:creationId xmlns:a16="http://schemas.microsoft.com/office/drawing/2014/main" id="{6B810C7F-B519-D648-B9C4-AF53D47A0CBA}"/>
              </a:ext>
            </a:extLst>
          </p:cNvPr>
          <p:cNvSpPr/>
          <p:nvPr/>
        </p:nvSpPr>
        <p:spPr>
          <a:xfrm>
            <a:off x="7214509" y="5050308"/>
            <a:ext cx="378691" cy="925949"/>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9B93CD70-2D35-D449-9C82-30356F5E003F}"/>
              </a:ext>
            </a:extLst>
          </p:cNvPr>
          <p:cNvSpPr txBox="1"/>
          <p:nvPr/>
        </p:nvSpPr>
        <p:spPr>
          <a:xfrm>
            <a:off x="7697763" y="5039422"/>
            <a:ext cx="3877643" cy="923330"/>
          </a:xfrm>
          <a:prstGeom prst="rect">
            <a:avLst/>
          </a:prstGeom>
          <a:noFill/>
        </p:spPr>
        <p:txBody>
          <a:bodyPr wrap="square" rtlCol="0">
            <a:spAutoFit/>
          </a:bodyPr>
          <a:lstStyle/>
          <a:p>
            <a:r>
              <a:rPr lang="en-US" dirty="0"/>
              <a:t>A ”class method” can be used to build an instance in some alternative way, e.g. using data from a file</a:t>
            </a:r>
          </a:p>
        </p:txBody>
      </p:sp>
      <p:sp>
        <p:nvSpPr>
          <p:cNvPr id="18" name="Right Brace 17">
            <a:extLst>
              <a:ext uri="{FF2B5EF4-FFF2-40B4-BE49-F238E27FC236}">
                <a16:creationId xmlns:a16="http://schemas.microsoft.com/office/drawing/2014/main" id="{E09457AE-9DE0-DF4C-A045-2D7C7E6AC2DA}"/>
              </a:ext>
            </a:extLst>
          </p:cNvPr>
          <p:cNvSpPr/>
          <p:nvPr/>
        </p:nvSpPr>
        <p:spPr>
          <a:xfrm>
            <a:off x="4662636" y="6231739"/>
            <a:ext cx="378691" cy="462975"/>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EBB31547-8715-5A41-B51D-44D1261177E2}"/>
              </a:ext>
            </a:extLst>
          </p:cNvPr>
          <p:cNvSpPr txBox="1"/>
          <p:nvPr/>
        </p:nvSpPr>
        <p:spPr>
          <a:xfrm>
            <a:off x="5065281" y="6130613"/>
            <a:ext cx="4035176" cy="646331"/>
          </a:xfrm>
          <a:prstGeom prst="rect">
            <a:avLst/>
          </a:prstGeom>
          <a:noFill/>
        </p:spPr>
        <p:txBody>
          <a:bodyPr wrap="square" rtlCol="0">
            <a:spAutoFit/>
          </a:bodyPr>
          <a:lstStyle/>
          <a:p>
            <a:r>
              <a:rPr lang="en-US" dirty="0"/>
              <a:t>Here is how you create instances from the constructor or a class method</a:t>
            </a:r>
          </a:p>
        </p:txBody>
      </p:sp>
      <p:sp>
        <p:nvSpPr>
          <p:cNvPr id="5" name="Footer Placeholder 4">
            <a:extLst>
              <a:ext uri="{FF2B5EF4-FFF2-40B4-BE49-F238E27FC236}">
                <a16:creationId xmlns:a16="http://schemas.microsoft.com/office/drawing/2014/main" id="{6249967B-211D-A145-B9F6-B1F341FDAAAD}"/>
              </a:ext>
            </a:extLst>
          </p:cNvPr>
          <p:cNvSpPr>
            <a:spLocks noGrp="1"/>
          </p:cNvSpPr>
          <p:nvPr>
            <p:ph type="ftr" sz="quarter" idx="11"/>
          </p:nvPr>
        </p:nvSpPr>
        <p:spPr/>
        <p:txBody>
          <a:bodyPr/>
          <a:lstStyle/>
          <a:p>
            <a:r>
              <a:rPr lang="en-US"/>
              <a:t>June 2023, v. 2.0, CC BY-SA 4.0</a:t>
            </a:r>
          </a:p>
        </p:txBody>
      </p:sp>
    </p:spTree>
    <p:extLst>
      <p:ext uri="{BB962C8B-B14F-4D97-AF65-F5344CB8AC3E}">
        <p14:creationId xmlns:p14="http://schemas.microsoft.com/office/powerpoint/2010/main" val="1115144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273601" y="365125"/>
            <a:ext cx="11623538" cy="1544791"/>
          </a:xfrm>
        </p:spPr>
        <p:txBody>
          <a:bodyPr>
            <a:normAutofit/>
          </a:bodyPr>
          <a:lstStyle/>
          <a:p>
            <a:pPr algn="ctr"/>
            <a:r>
              <a:rPr lang="en-US" dirty="0"/>
              <a:t>Chapter 2: Break out things that vary independently</a:t>
            </a:r>
            <a:endParaRPr lang="en-US" b="1" dirty="0"/>
          </a:p>
        </p:txBody>
      </p:sp>
      <p:sp>
        <p:nvSpPr>
          <p:cNvPr id="5" name="Footer Placeholder 4">
            <a:extLst>
              <a:ext uri="{FF2B5EF4-FFF2-40B4-BE49-F238E27FC236}">
                <a16:creationId xmlns:a16="http://schemas.microsoft.com/office/drawing/2014/main" id="{E72598FC-C531-8444-A6F6-18DEC1AAED6F}"/>
              </a:ext>
            </a:extLst>
          </p:cNvPr>
          <p:cNvSpPr>
            <a:spLocks noGrp="1"/>
          </p:cNvSpPr>
          <p:nvPr>
            <p:ph type="ftr" sz="quarter" idx="11"/>
          </p:nvPr>
        </p:nvSpPr>
        <p:spPr/>
        <p:txBody>
          <a:bodyPr/>
          <a:lstStyle/>
          <a:p>
            <a:r>
              <a:rPr lang="en-US"/>
              <a:t>June 2023, v. 2.0, CC BY-SA 4.0</a:t>
            </a:r>
          </a:p>
        </p:txBody>
      </p:sp>
    </p:spTree>
    <p:extLst>
      <p:ext uri="{BB962C8B-B14F-4D97-AF65-F5344CB8AC3E}">
        <p14:creationId xmlns:p14="http://schemas.microsoft.com/office/powerpoint/2010/main" val="25420636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D6F27-7837-9729-2355-D5297FA075CF}"/>
              </a:ext>
            </a:extLst>
          </p:cNvPr>
          <p:cNvSpPr>
            <a:spLocks noGrp="1"/>
          </p:cNvSpPr>
          <p:nvPr>
            <p:ph type="title"/>
          </p:nvPr>
        </p:nvSpPr>
        <p:spPr/>
        <p:txBody>
          <a:bodyPr/>
          <a:lstStyle/>
          <a:p>
            <a:r>
              <a:rPr lang="en-DE" dirty="0"/>
              <a:t>Excursion: let’s walk!</a:t>
            </a:r>
          </a:p>
        </p:txBody>
      </p:sp>
      <p:sp>
        <p:nvSpPr>
          <p:cNvPr id="3" name="Footer Placeholder 2">
            <a:extLst>
              <a:ext uri="{FF2B5EF4-FFF2-40B4-BE49-F238E27FC236}">
                <a16:creationId xmlns:a16="http://schemas.microsoft.com/office/drawing/2014/main" id="{0D065F66-88E2-4E55-FD1A-B81C5D14069D}"/>
              </a:ext>
            </a:extLst>
          </p:cNvPr>
          <p:cNvSpPr>
            <a:spLocks noGrp="1"/>
          </p:cNvSpPr>
          <p:nvPr>
            <p:ph type="ftr" sz="quarter" idx="11"/>
          </p:nvPr>
        </p:nvSpPr>
        <p:spPr>
          <a:xfrm>
            <a:off x="9843911" y="6489154"/>
            <a:ext cx="2348089" cy="365125"/>
          </a:xfrm>
        </p:spPr>
        <p:txBody>
          <a:bodyPr/>
          <a:lstStyle/>
          <a:p>
            <a:r>
              <a:rPr lang="en-US"/>
              <a:t>June 2023, v. 2.0, CC BY-SA 4.0</a:t>
            </a:r>
            <a:endParaRPr lang="en-US" dirty="0"/>
          </a:p>
        </p:txBody>
      </p:sp>
      <p:pic>
        <p:nvPicPr>
          <p:cNvPr id="5" name="Picture 4" descr="Chart, histogram&#10;&#10;Description automatically generated">
            <a:extLst>
              <a:ext uri="{FF2B5EF4-FFF2-40B4-BE49-F238E27FC236}">
                <a16:creationId xmlns:a16="http://schemas.microsoft.com/office/drawing/2014/main" id="{D22B8527-CF72-ED9B-031B-B86D7DB1B7F3}"/>
              </a:ext>
            </a:extLst>
          </p:cNvPr>
          <p:cNvPicPr>
            <a:picLocks noChangeAspect="1"/>
          </p:cNvPicPr>
          <p:nvPr/>
        </p:nvPicPr>
        <p:blipFill>
          <a:blip r:embed="rId2"/>
          <a:stretch>
            <a:fillRect/>
          </a:stretch>
        </p:blipFill>
        <p:spPr>
          <a:xfrm>
            <a:off x="6453662" y="1302616"/>
            <a:ext cx="5338945" cy="4874347"/>
          </a:xfrm>
          <a:prstGeom prst="rect">
            <a:avLst/>
          </a:prstGeom>
        </p:spPr>
      </p:pic>
      <p:pic>
        <p:nvPicPr>
          <p:cNvPr id="7" name="Picture 6" descr="A black and white design&#10;&#10;Description automatically generated with low confidence">
            <a:extLst>
              <a:ext uri="{FF2B5EF4-FFF2-40B4-BE49-F238E27FC236}">
                <a16:creationId xmlns:a16="http://schemas.microsoft.com/office/drawing/2014/main" id="{B7D51995-5877-0A31-13E9-4A1E6139C80F}"/>
              </a:ext>
            </a:extLst>
          </p:cNvPr>
          <p:cNvPicPr>
            <a:picLocks noChangeAspect="1"/>
          </p:cNvPicPr>
          <p:nvPr/>
        </p:nvPicPr>
        <p:blipFill rotWithShape="1">
          <a:blip r:embed="rId3"/>
          <a:srcRect l="52" t="101" r="136" b="80674"/>
          <a:stretch/>
        </p:blipFill>
        <p:spPr>
          <a:xfrm>
            <a:off x="5347063" y="0"/>
            <a:ext cx="6844938" cy="1318438"/>
          </a:xfrm>
          <a:prstGeom prst="rect">
            <a:avLst/>
          </a:prstGeom>
        </p:spPr>
      </p:pic>
      <p:sp>
        <p:nvSpPr>
          <p:cNvPr id="9" name="Content Placeholder 2">
            <a:extLst>
              <a:ext uri="{FF2B5EF4-FFF2-40B4-BE49-F238E27FC236}">
                <a16:creationId xmlns:a16="http://schemas.microsoft.com/office/drawing/2014/main" id="{22A04E27-6256-136A-DC56-72A473D4BC90}"/>
              </a:ext>
            </a:extLst>
          </p:cNvPr>
          <p:cNvSpPr txBox="1">
            <a:spLocks/>
          </p:cNvSpPr>
          <p:nvPr/>
        </p:nvSpPr>
        <p:spPr>
          <a:xfrm>
            <a:off x="336331" y="1683564"/>
            <a:ext cx="5881589" cy="453327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Even </a:t>
            </a:r>
            <a:r>
              <a:rPr lang="de-DE" dirty="0" err="1"/>
              <a:t>when</a:t>
            </a:r>
            <a:r>
              <a:rPr lang="de-DE" dirty="0"/>
              <a:t> </a:t>
            </a:r>
            <a:r>
              <a:rPr lang="de-DE" dirty="0" err="1"/>
              <a:t>people</a:t>
            </a:r>
            <a:r>
              <a:rPr lang="de-DE" dirty="0"/>
              <a:t> </a:t>
            </a:r>
            <a:r>
              <a:rPr lang="de-DE" dirty="0" err="1"/>
              <a:t>think</a:t>
            </a:r>
            <a:r>
              <a:rPr lang="de-DE" dirty="0"/>
              <a:t> </a:t>
            </a:r>
            <a:r>
              <a:rPr lang="de-DE" dirty="0" err="1"/>
              <a:t>they</a:t>
            </a:r>
            <a:r>
              <a:rPr lang="de-DE" dirty="0"/>
              <a:t> </a:t>
            </a:r>
            <a:r>
              <a:rPr lang="de-DE" dirty="0" err="1"/>
              <a:t>are</a:t>
            </a:r>
            <a:r>
              <a:rPr lang="de-DE" dirty="0"/>
              <a:t> </a:t>
            </a:r>
            <a:r>
              <a:rPr lang="de-DE" dirty="0" err="1"/>
              <a:t>holding</a:t>
            </a:r>
            <a:r>
              <a:rPr lang="de-DE" dirty="0"/>
              <a:t> </a:t>
            </a:r>
            <a:r>
              <a:rPr lang="de-DE" dirty="0" err="1"/>
              <a:t>their</a:t>
            </a:r>
            <a:r>
              <a:rPr lang="de-DE" dirty="0"/>
              <a:t> </a:t>
            </a:r>
            <a:r>
              <a:rPr lang="de-DE" dirty="0" err="1"/>
              <a:t>eyes</a:t>
            </a:r>
            <a:r>
              <a:rPr lang="de-DE" dirty="0"/>
              <a:t> still, </a:t>
            </a:r>
            <a:r>
              <a:rPr lang="de-DE" dirty="0" err="1"/>
              <a:t>they</a:t>
            </a:r>
            <a:r>
              <a:rPr lang="de-DE" dirty="0"/>
              <a:t> still </a:t>
            </a:r>
            <a:r>
              <a:rPr lang="de-DE" dirty="0" err="1"/>
              <a:t>move</a:t>
            </a:r>
            <a:r>
              <a:rPr lang="de-DE" dirty="0"/>
              <a:t> </a:t>
            </a:r>
            <a:r>
              <a:rPr lang="de-DE" dirty="0" err="1"/>
              <a:t>around</a:t>
            </a:r>
            <a:r>
              <a:rPr lang="de-DE" dirty="0"/>
              <a:t>:</a:t>
            </a:r>
          </a:p>
          <a:p>
            <a:pPr lvl="1"/>
            <a:r>
              <a:rPr lang="de-DE" dirty="0"/>
              <a:t>Drift, </a:t>
            </a:r>
            <a:r>
              <a:rPr lang="de-DE" dirty="0" err="1"/>
              <a:t>Microsaccades</a:t>
            </a:r>
            <a:r>
              <a:rPr lang="de-DE" dirty="0"/>
              <a:t>, </a:t>
            </a:r>
            <a:r>
              <a:rPr lang="de-DE" dirty="0" err="1"/>
              <a:t>jitter</a:t>
            </a:r>
            <a:endParaRPr lang="de-DE" dirty="0"/>
          </a:p>
          <a:p>
            <a:r>
              <a:rPr lang="de-DE" dirty="0"/>
              <a:t>The </a:t>
            </a:r>
            <a:r>
              <a:rPr lang="de-DE" dirty="0" err="1"/>
              <a:t>movement</a:t>
            </a:r>
            <a:r>
              <a:rPr lang="de-DE" dirty="0"/>
              <a:t> </a:t>
            </a:r>
            <a:r>
              <a:rPr lang="de-DE" dirty="0" err="1"/>
              <a:t>has</a:t>
            </a:r>
            <a:r>
              <a:rPr lang="de-DE" dirty="0"/>
              <a:t> </a:t>
            </a:r>
            <a:r>
              <a:rPr lang="de-DE" dirty="0" err="1"/>
              <a:t>statistical</a:t>
            </a:r>
            <a:r>
              <a:rPr lang="de-DE" dirty="0"/>
              <a:t> </a:t>
            </a:r>
            <a:r>
              <a:rPr lang="de-DE" dirty="0" err="1"/>
              <a:t>properties</a:t>
            </a:r>
            <a:r>
              <a:rPr lang="de-DE" dirty="0"/>
              <a:t> such </a:t>
            </a:r>
            <a:r>
              <a:rPr lang="de-DE" dirty="0" err="1"/>
              <a:t>as</a:t>
            </a:r>
            <a:r>
              <a:rPr lang="de-DE" dirty="0"/>
              <a:t> </a:t>
            </a:r>
            <a:r>
              <a:rPr lang="de-DE" dirty="0" err="1"/>
              <a:t>self</a:t>
            </a:r>
            <a:r>
              <a:rPr lang="de-DE" dirty="0"/>
              <a:t> </a:t>
            </a:r>
            <a:r>
              <a:rPr lang="de-DE" dirty="0" err="1"/>
              <a:t>avoidance</a:t>
            </a:r>
            <a:r>
              <a:rPr lang="de-DE" dirty="0"/>
              <a:t>, </a:t>
            </a:r>
            <a:r>
              <a:rPr lang="de-DE" dirty="0" err="1"/>
              <a:t>directional</a:t>
            </a:r>
            <a:r>
              <a:rPr lang="de-DE" dirty="0"/>
              <a:t> </a:t>
            </a:r>
            <a:r>
              <a:rPr lang="de-DE" dirty="0" err="1"/>
              <a:t>persistence</a:t>
            </a:r>
            <a:r>
              <a:rPr lang="de-DE" dirty="0"/>
              <a:t>…</a:t>
            </a:r>
          </a:p>
          <a:p>
            <a:r>
              <a:rPr lang="de-DE" dirty="0"/>
              <a:t>The </a:t>
            </a:r>
            <a:r>
              <a:rPr lang="de-DE" dirty="0" err="1"/>
              <a:t>upcoming</a:t>
            </a:r>
            <a:r>
              <a:rPr lang="de-DE" dirty="0"/>
              <a:t> </a:t>
            </a:r>
            <a:r>
              <a:rPr lang="de-DE" dirty="0" err="1"/>
              <a:t>exercise</a:t>
            </a:r>
            <a:r>
              <a:rPr lang="de-DE" dirty="0"/>
              <a:t> </a:t>
            </a:r>
            <a:r>
              <a:rPr lang="de-DE" dirty="0" err="1"/>
              <a:t>is</a:t>
            </a:r>
            <a:r>
              <a:rPr lang="de-DE" dirty="0"/>
              <a:t> a </a:t>
            </a:r>
            <a:r>
              <a:rPr lang="de-DE" dirty="0" err="1"/>
              <a:t>simplified</a:t>
            </a:r>
            <a:r>
              <a:rPr lang="de-DE" dirty="0"/>
              <a:t> </a:t>
            </a:r>
            <a:r>
              <a:rPr lang="de-DE" dirty="0" err="1"/>
              <a:t>version</a:t>
            </a:r>
            <a:r>
              <a:rPr lang="de-DE" dirty="0"/>
              <a:t> </a:t>
            </a:r>
            <a:r>
              <a:rPr lang="de-DE" dirty="0" err="1"/>
              <a:t>of</a:t>
            </a:r>
            <a:r>
              <a:rPr lang="de-DE" dirty="0"/>
              <a:t> a </a:t>
            </a:r>
            <a:r>
              <a:rPr lang="de-DE" dirty="0" err="1"/>
              <a:t>model</a:t>
            </a:r>
            <a:r>
              <a:rPr lang="de-DE" dirty="0"/>
              <a:t> Lisa </a:t>
            </a:r>
            <a:r>
              <a:rPr lang="de-DE" dirty="0" err="1"/>
              <a:t>is</a:t>
            </a:r>
            <a:r>
              <a:rPr lang="de-DE" dirty="0"/>
              <a:t> </a:t>
            </a:r>
            <a:r>
              <a:rPr lang="de-DE" dirty="0" err="1"/>
              <a:t>working</a:t>
            </a:r>
            <a:r>
              <a:rPr lang="de-DE" dirty="0"/>
              <a:t> on</a:t>
            </a:r>
            <a:endParaRPr lang="en-CH" dirty="0"/>
          </a:p>
        </p:txBody>
      </p:sp>
    </p:spTree>
    <p:extLst>
      <p:ext uri="{BB962C8B-B14F-4D97-AF65-F5344CB8AC3E}">
        <p14:creationId xmlns:p14="http://schemas.microsoft.com/office/powerpoint/2010/main" val="4020447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9DA37-B6A8-F015-3F28-036DCCA2E313}"/>
              </a:ext>
            </a:extLst>
          </p:cNvPr>
          <p:cNvSpPr>
            <a:spLocks noGrp="1"/>
          </p:cNvSpPr>
          <p:nvPr>
            <p:ph type="title"/>
          </p:nvPr>
        </p:nvSpPr>
        <p:spPr/>
        <p:txBody>
          <a:bodyPr/>
          <a:lstStyle/>
          <a:p>
            <a:r>
              <a:rPr lang="en-DE" dirty="0"/>
              <a:t>Excursion: let’s walk!</a:t>
            </a:r>
          </a:p>
        </p:txBody>
      </p:sp>
      <p:sp>
        <p:nvSpPr>
          <p:cNvPr id="5" name="Footer Placeholder 4">
            <a:extLst>
              <a:ext uri="{FF2B5EF4-FFF2-40B4-BE49-F238E27FC236}">
                <a16:creationId xmlns:a16="http://schemas.microsoft.com/office/drawing/2014/main" id="{94F88961-9A84-0BDE-4EA3-F4E59EC4967C}"/>
              </a:ext>
            </a:extLst>
          </p:cNvPr>
          <p:cNvSpPr>
            <a:spLocks noGrp="1"/>
          </p:cNvSpPr>
          <p:nvPr>
            <p:ph type="ftr" sz="quarter" idx="11"/>
          </p:nvPr>
        </p:nvSpPr>
        <p:spPr>
          <a:xfrm>
            <a:off x="8077200" y="6492875"/>
            <a:ext cx="4114800" cy="365125"/>
          </a:xfrm>
        </p:spPr>
        <p:txBody>
          <a:bodyPr/>
          <a:lstStyle/>
          <a:p>
            <a:r>
              <a:rPr lang="en-US"/>
              <a:t>June 2023, v. 2.0, CC BY-SA 4.0</a:t>
            </a:r>
            <a:endParaRPr lang="en-US" dirty="0"/>
          </a:p>
        </p:txBody>
      </p:sp>
      <p:pic>
        <p:nvPicPr>
          <p:cNvPr id="7" name="Picture 6" descr="Chart&#10;&#10;Description automatically generated">
            <a:extLst>
              <a:ext uri="{FF2B5EF4-FFF2-40B4-BE49-F238E27FC236}">
                <a16:creationId xmlns:a16="http://schemas.microsoft.com/office/drawing/2014/main" id="{CBF212D8-949D-A192-80EA-B81BF27D74F0}"/>
              </a:ext>
            </a:extLst>
          </p:cNvPr>
          <p:cNvPicPr>
            <a:picLocks noChangeAspect="1"/>
          </p:cNvPicPr>
          <p:nvPr/>
        </p:nvPicPr>
        <p:blipFill>
          <a:blip r:embed="rId2"/>
          <a:stretch>
            <a:fillRect/>
          </a:stretch>
        </p:blipFill>
        <p:spPr>
          <a:xfrm>
            <a:off x="403604" y="1406444"/>
            <a:ext cx="4304212" cy="4304212"/>
          </a:xfrm>
          <a:prstGeom prst="rect">
            <a:avLst/>
          </a:prstGeom>
        </p:spPr>
      </p:pic>
      <p:pic>
        <p:nvPicPr>
          <p:cNvPr id="17" name="Picture 16" descr="Chart&#10;&#10;Description automatically generated">
            <a:extLst>
              <a:ext uri="{FF2B5EF4-FFF2-40B4-BE49-F238E27FC236}">
                <a16:creationId xmlns:a16="http://schemas.microsoft.com/office/drawing/2014/main" id="{00B16785-E054-F3C9-F092-D2C9C47DB3C2}"/>
              </a:ext>
            </a:extLst>
          </p:cNvPr>
          <p:cNvPicPr>
            <a:picLocks noChangeAspect="1"/>
          </p:cNvPicPr>
          <p:nvPr/>
        </p:nvPicPr>
        <p:blipFill>
          <a:blip r:embed="rId3"/>
          <a:stretch>
            <a:fillRect/>
          </a:stretch>
        </p:blipFill>
        <p:spPr>
          <a:xfrm>
            <a:off x="3884478" y="1406444"/>
            <a:ext cx="4304212" cy="4304212"/>
          </a:xfrm>
          <a:prstGeom prst="rect">
            <a:avLst/>
          </a:prstGeom>
        </p:spPr>
      </p:pic>
      <p:pic>
        <p:nvPicPr>
          <p:cNvPr id="16" name="Picture 15" descr="Chart&#10;&#10;Description automatically generated">
            <a:extLst>
              <a:ext uri="{FF2B5EF4-FFF2-40B4-BE49-F238E27FC236}">
                <a16:creationId xmlns:a16="http://schemas.microsoft.com/office/drawing/2014/main" id="{4521A8ED-F698-7DF3-D2A0-57AF1AD79888}"/>
              </a:ext>
            </a:extLst>
          </p:cNvPr>
          <p:cNvPicPr>
            <a:picLocks noChangeAspect="1"/>
          </p:cNvPicPr>
          <p:nvPr/>
        </p:nvPicPr>
        <p:blipFill>
          <a:blip r:embed="rId4"/>
          <a:stretch>
            <a:fillRect/>
          </a:stretch>
        </p:blipFill>
        <p:spPr>
          <a:xfrm>
            <a:off x="7359716" y="1406444"/>
            <a:ext cx="4304212" cy="4304212"/>
          </a:xfrm>
          <a:prstGeom prst="rect">
            <a:avLst/>
          </a:prstGeom>
        </p:spPr>
      </p:pic>
      <p:sp>
        <p:nvSpPr>
          <p:cNvPr id="18" name="Content Placeholder 2">
            <a:extLst>
              <a:ext uri="{FF2B5EF4-FFF2-40B4-BE49-F238E27FC236}">
                <a16:creationId xmlns:a16="http://schemas.microsoft.com/office/drawing/2014/main" id="{5419E566-57E2-96F2-3AC0-CD18576AF46E}"/>
              </a:ext>
            </a:extLst>
          </p:cNvPr>
          <p:cNvSpPr txBox="1">
            <a:spLocks/>
          </p:cNvSpPr>
          <p:nvPr/>
        </p:nvSpPr>
        <p:spPr>
          <a:xfrm>
            <a:off x="1007801" y="5332355"/>
            <a:ext cx="2438400" cy="9533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a:t>Walker </a:t>
            </a:r>
            <a:r>
              <a:rPr lang="de-DE" dirty="0" err="1"/>
              <a:t>starts</a:t>
            </a:r>
            <a:r>
              <a:rPr lang="de-DE" dirty="0"/>
              <a:t> </a:t>
            </a:r>
            <a:r>
              <a:rPr lang="de-DE" dirty="0" err="1"/>
              <a:t>somewhere</a:t>
            </a:r>
            <a:endParaRPr lang="en-CH" dirty="0"/>
          </a:p>
        </p:txBody>
      </p:sp>
      <p:sp>
        <p:nvSpPr>
          <p:cNvPr id="19" name="Content Placeholder 2">
            <a:extLst>
              <a:ext uri="{FF2B5EF4-FFF2-40B4-BE49-F238E27FC236}">
                <a16:creationId xmlns:a16="http://schemas.microsoft.com/office/drawing/2014/main" id="{38C233D1-78F0-BBF9-3758-3C66D3CF5690}"/>
              </a:ext>
            </a:extLst>
          </p:cNvPr>
          <p:cNvSpPr txBox="1">
            <a:spLocks/>
          </p:cNvSpPr>
          <p:nvPr/>
        </p:nvSpPr>
        <p:spPr>
          <a:xfrm>
            <a:off x="4437782" y="5400814"/>
            <a:ext cx="2575776" cy="9533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err="1"/>
              <a:t>It</a:t>
            </a:r>
            <a:r>
              <a:rPr lang="de-DE" dirty="0"/>
              <a:t> </a:t>
            </a:r>
            <a:r>
              <a:rPr lang="de-DE" dirty="0" err="1"/>
              <a:t>could</a:t>
            </a:r>
            <a:r>
              <a:rPr lang="de-DE" dirty="0"/>
              <a:t> </a:t>
            </a:r>
            <a:r>
              <a:rPr lang="de-DE" dirty="0" err="1"/>
              <a:t>walk</a:t>
            </a:r>
            <a:r>
              <a:rPr lang="de-DE" dirty="0"/>
              <a:t> </a:t>
            </a:r>
            <a:r>
              <a:rPr lang="de-DE" dirty="0" err="1"/>
              <a:t>one</a:t>
            </a:r>
            <a:r>
              <a:rPr lang="de-DE" dirty="0"/>
              <a:t> </a:t>
            </a:r>
            <a:r>
              <a:rPr lang="de-DE" dirty="0" err="1"/>
              <a:t>step</a:t>
            </a:r>
            <a:r>
              <a:rPr lang="de-DE" dirty="0"/>
              <a:t> in </a:t>
            </a:r>
            <a:r>
              <a:rPr lang="de-DE" dirty="0" err="1"/>
              <a:t>any</a:t>
            </a:r>
            <a:r>
              <a:rPr lang="de-DE" dirty="0"/>
              <a:t> </a:t>
            </a:r>
            <a:r>
              <a:rPr lang="de-DE" dirty="0" err="1"/>
              <a:t>direction</a:t>
            </a:r>
            <a:endParaRPr lang="en-CH" dirty="0"/>
          </a:p>
        </p:txBody>
      </p:sp>
      <p:sp>
        <p:nvSpPr>
          <p:cNvPr id="20" name="Content Placeholder 2">
            <a:extLst>
              <a:ext uri="{FF2B5EF4-FFF2-40B4-BE49-F238E27FC236}">
                <a16:creationId xmlns:a16="http://schemas.microsoft.com/office/drawing/2014/main" id="{4C1729DD-C25E-3D07-2CFC-4BAC7027C78D}"/>
              </a:ext>
            </a:extLst>
          </p:cNvPr>
          <p:cNvSpPr txBox="1">
            <a:spLocks/>
          </p:cNvSpPr>
          <p:nvPr/>
        </p:nvSpPr>
        <p:spPr>
          <a:xfrm>
            <a:off x="7863739" y="5386134"/>
            <a:ext cx="2717175" cy="101873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err="1"/>
              <a:t>It</a:t>
            </a:r>
            <a:r>
              <a:rPr lang="de-DE" dirty="0"/>
              <a:t> </a:t>
            </a:r>
            <a:r>
              <a:rPr lang="de-DE" dirty="0" err="1"/>
              <a:t>randomly</a:t>
            </a:r>
            <a:r>
              <a:rPr lang="de-DE" dirty="0"/>
              <a:t> </a:t>
            </a:r>
            <a:r>
              <a:rPr lang="de-DE" dirty="0" err="1"/>
              <a:t>selects</a:t>
            </a:r>
            <a:r>
              <a:rPr lang="de-DE" dirty="0"/>
              <a:t> </a:t>
            </a:r>
            <a:r>
              <a:rPr lang="de-DE" dirty="0" err="1"/>
              <a:t>one</a:t>
            </a:r>
            <a:r>
              <a:rPr lang="de-DE" dirty="0"/>
              <a:t> </a:t>
            </a:r>
            <a:r>
              <a:rPr lang="de-DE" dirty="0" err="1"/>
              <a:t>step</a:t>
            </a:r>
            <a:endParaRPr lang="en-CH" dirty="0"/>
          </a:p>
        </p:txBody>
      </p:sp>
      <p:pic>
        <p:nvPicPr>
          <p:cNvPr id="21" name="Picture 20" descr="A black and white design&#10;&#10;Description automatically generated with low confidence">
            <a:extLst>
              <a:ext uri="{FF2B5EF4-FFF2-40B4-BE49-F238E27FC236}">
                <a16:creationId xmlns:a16="http://schemas.microsoft.com/office/drawing/2014/main" id="{7739C2B2-0CF6-046E-7122-02D4213F2414}"/>
              </a:ext>
            </a:extLst>
          </p:cNvPr>
          <p:cNvPicPr>
            <a:picLocks noChangeAspect="1"/>
          </p:cNvPicPr>
          <p:nvPr/>
        </p:nvPicPr>
        <p:blipFill rotWithShape="1">
          <a:blip r:embed="rId5"/>
          <a:srcRect l="314" t="17117" r="-127" b="63658"/>
          <a:stretch/>
        </p:blipFill>
        <p:spPr>
          <a:xfrm>
            <a:off x="5347063" y="0"/>
            <a:ext cx="6844938" cy="1318438"/>
          </a:xfrm>
          <a:prstGeom prst="rect">
            <a:avLst/>
          </a:prstGeom>
        </p:spPr>
      </p:pic>
    </p:spTree>
    <p:extLst>
      <p:ext uri="{BB962C8B-B14F-4D97-AF65-F5344CB8AC3E}">
        <p14:creationId xmlns:p14="http://schemas.microsoft.com/office/powerpoint/2010/main" val="2449830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9DA37-B6A8-F015-3F28-036DCCA2E313}"/>
              </a:ext>
            </a:extLst>
          </p:cNvPr>
          <p:cNvSpPr>
            <a:spLocks noGrp="1"/>
          </p:cNvSpPr>
          <p:nvPr>
            <p:ph type="title"/>
          </p:nvPr>
        </p:nvSpPr>
        <p:spPr/>
        <p:txBody>
          <a:bodyPr/>
          <a:lstStyle/>
          <a:p>
            <a:r>
              <a:rPr lang="en-DE" dirty="0"/>
              <a:t>Excursion: let’s walk!</a:t>
            </a:r>
          </a:p>
        </p:txBody>
      </p:sp>
      <p:sp>
        <p:nvSpPr>
          <p:cNvPr id="5" name="Footer Placeholder 4">
            <a:extLst>
              <a:ext uri="{FF2B5EF4-FFF2-40B4-BE49-F238E27FC236}">
                <a16:creationId xmlns:a16="http://schemas.microsoft.com/office/drawing/2014/main" id="{94F88961-9A84-0BDE-4EA3-F4E59EC4967C}"/>
              </a:ext>
            </a:extLst>
          </p:cNvPr>
          <p:cNvSpPr>
            <a:spLocks noGrp="1"/>
          </p:cNvSpPr>
          <p:nvPr>
            <p:ph type="ftr" sz="quarter" idx="11"/>
          </p:nvPr>
        </p:nvSpPr>
        <p:spPr>
          <a:xfrm>
            <a:off x="8077200" y="6492874"/>
            <a:ext cx="4114800" cy="365125"/>
          </a:xfrm>
        </p:spPr>
        <p:txBody>
          <a:bodyPr/>
          <a:lstStyle/>
          <a:p>
            <a:r>
              <a:rPr lang="en-US"/>
              <a:t>June 2023, v. 2.0, CC BY-SA 4.0</a:t>
            </a:r>
            <a:endParaRPr lang="en-US" dirty="0"/>
          </a:p>
        </p:txBody>
      </p:sp>
      <p:pic>
        <p:nvPicPr>
          <p:cNvPr id="13" name="Picture 12" descr="Chart&#10;&#10;Description automatically generated">
            <a:extLst>
              <a:ext uri="{FF2B5EF4-FFF2-40B4-BE49-F238E27FC236}">
                <a16:creationId xmlns:a16="http://schemas.microsoft.com/office/drawing/2014/main" id="{EA859FAE-3382-67E1-ACD5-811836A43173}"/>
              </a:ext>
            </a:extLst>
          </p:cNvPr>
          <p:cNvPicPr>
            <a:picLocks noChangeAspect="1"/>
          </p:cNvPicPr>
          <p:nvPr/>
        </p:nvPicPr>
        <p:blipFill>
          <a:blip r:embed="rId2"/>
          <a:stretch>
            <a:fillRect/>
          </a:stretch>
        </p:blipFill>
        <p:spPr>
          <a:xfrm>
            <a:off x="556252" y="1083645"/>
            <a:ext cx="5064033" cy="5064033"/>
          </a:xfrm>
          <a:prstGeom prst="rect">
            <a:avLst/>
          </a:prstGeom>
        </p:spPr>
      </p:pic>
      <p:pic>
        <p:nvPicPr>
          <p:cNvPr id="15" name="Picture 14" descr="Chart, bar chart&#10;&#10;Description automatically generated">
            <a:extLst>
              <a:ext uri="{FF2B5EF4-FFF2-40B4-BE49-F238E27FC236}">
                <a16:creationId xmlns:a16="http://schemas.microsoft.com/office/drawing/2014/main" id="{14327C9D-AA75-B567-1639-459396F990CE}"/>
              </a:ext>
            </a:extLst>
          </p:cNvPr>
          <p:cNvPicPr>
            <a:picLocks noChangeAspect="1"/>
          </p:cNvPicPr>
          <p:nvPr/>
        </p:nvPicPr>
        <p:blipFill>
          <a:blip r:embed="rId3"/>
          <a:stretch>
            <a:fillRect/>
          </a:stretch>
        </p:blipFill>
        <p:spPr>
          <a:xfrm>
            <a:off x="5638801" y="1049391"/>
            <a:ext cx="5064033" cy="5064033"/>
          </a:xfrm>
          <a:prstGeom prst="rect">
            <a:avLst/>
          </a:prstGeom>
        </p:spPr>
      </p:pic>
      <p:sp>
        <p:nvSpPr>
          <p:cNvPr id="6" name="Content Placeholder 2">
            <a:extLst>
              <a:ext uri="{FF2B5EF4-FFF2-40B4-BE49-F238E27FC236}">
                <a16:creationId xmlns:a16="http://schemas.microsoft.com/office/drawing/2014/main" id="{88DA1B61-DE79-1FCF-9809-EA2843E7381D}"/>
              </a:ext>
            </a:extLst>
          </p:cNvPr>
          <p:cNvSpPr txBox="1">
            <a:spLocks/>
          </p:cNvSpPr>
          <p:nvPr/>
        </p:nvSpPr>
        <p:spPr>
          <a:xfrm>
            <a:off x="1201058" y="5618381"/>
            <a:ext cx="3902165" cy="101873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a:t>In </a:t>
            </a:r>
            <a:r>
              <a:rPr lang="de-DE" dirty="0" err="1"/>
              <a:t>the</a:t>
            </a:r>
            <a:r>
              <a:rPr lang="de-DE" dirty="0"/>
              <a:t> </a:t>
            </a:r>
            <a:r>
              <a:rPr lang="de-DE" dirty="0" err="1"/>
              <a:t>next</a:t>
            </a:r>
            <a:r>
              <a:rPr lang="de-DE" dirty="0"/>
              <a:t> </a:t>
            </a:r>
            <a:r>
              <a:rPr lang="de-DE" dirty="0" err="1"/>
              <a:t>step</a:t>
            </a:r>
            <a:r>
              <a:rPr lang="de-DE" dirty="0"/>
              <a:t> </a:t>
            </a:r>
            <a:r>
              <a:rPr lang="de-DE" dirty="0" err="1"/>
              <a:t>it</a:t>
            </a:r>
            <a:r>
              <a:rPr lang="de-DE" dirty="0"/>
              <a:t> </a:t>
            </a:r>
            <a:r>
              <a:rPr lang="de-DE" dirty="0" err="1"/>
              <a:t>has</a:t>
            </a:r>
            <a:r>
              <a:rPr lang="de-DE" dirty="0"/>
              <a:t> </a:t>
            </a:r>
            <a:r>
              <a:rPr lang="de-DE" dirty="0" err="1"/>
              <a:t>the</a:t>
            </a:r>
            <a:r>
              <a:rPr lang="de-DE" dirty="0"/>
              <a:t> same </a:t>
            </a:r>
            <a:r>
              <a:rPr lang="de-DE" dirty="0" err="1"/>
              <a:t>stepping</a:t>
            </a:r>
            <a:r>
              <a:rPr lang="de-DE" dirty="0"/>
              <a:t> </a:t>
            </a:r>
            <a:r>
              <a:rPr lang="de-DE" dirty="0" err="1"/>
              <a:t>options</a:t>
            </a:r>
            <a:endParaRPr lang="en-CH" dirty="0"/>
          </a:p>
        </p:txBody>
      </p:sp>
      <p:sp>
        <p:nvSpPr>
          <p:cNvPr id="8" name="Content Placeholder 2">
            <a:extLst>
              <a:ext uri="{FF2B5EF4-FFF2-40B4-BE49-F238E27FC236}">
                <a16:creationId xmlns:a16="http://schemas.microsoft.com/office/drawing/2014/main" id="{E10D0537-1821-B586-E2F1-925F18F96F82}"/>
              </a:ext>
            </a:extLst>
          </p:cNvPr>
          <p:cNvSpPr txBox="1">
            <a:spLocks/>
          </p:cNvSpPr>
          <p:nvPr/>
        </p:nvSpPr>
        <p:spPr>
          <a:xfrm>
            <a:off x="6313003" y="5571618"/>
            <a:ext cx="4114800" cy="4876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a:t>By </a:t>
            </a:r>
            <a:r>
              <a:rPr lang="de-DE" dirty="0" err="1"/>
              <a:t>iterating</a:t>
            </a:r>
            <a:r>
              <a:rPr lang="de-DE" dirty="0"/>
              <a:t> </a:t>
            </a:r>
            <a:r>
              <a:rPr lang="de-DE" dirty="0" err="1"/>
              <a:t>this</a:t>
            </a:r>
            <a:r>
              <a:rPr lang="de-DE" dirty="0"/>
              <a:t> </a:t>
            </a:r>
            <a:r>
              <a:rPr lang="de-DE" dirty="0" err="1"/>
              <a:t>procedure</a:t>
            </a:r>
            <a:r>
              <a:rPr lang="de-DE" dirty="0"/>
              <a:t>, </a:t>
            </a:r>
            <a:r>
              <a:rPr lang="de-DE" dirty="0" err="1"/>
              <a:t>we</a:t>
            </a:r>
            <a:r>
              <a:rPr lang="de-DE" dirty="0"/>
              <a:t> </a:t>
            </a:r>
            <a:r>
              <a:rPr lang="de-DE" dirty="0" err="1"/>
              <a:t>get</a:t>
            </a:r>
            <a:r>
              <a:rPr lang="de-DE" dirty="0"/>
              <a:t> a </a:t>
            </a:r>
            <a:r>
              <a:rPr lang="de-DE" dirty="0" err="1"/>
              <a:t>trajectory</a:t>
            </a:r>
            <a:endParaRPr lang="en-CH" dirty="0"/>
          </a:p>
        </p:txBody>
      </p:sp>
      <p:pic>
        <p:nvPicPr>
          <p:cNvPr id="10" name="Picture 9" descr="A black and white design&#10;&#10;Description automatically generated with low confidence">
            <a:extLst>
              <a:ext uri="{FF2B5EF4-FFF2-40B4-BE49-F238E27FC236}">
                <a16:creationId xmlns:a16="http://schemas.microsoft.com/office/drawing/2014/main" id="{AB1FB8E7-98D5-D559-D134-1CC07F53863B}"/>
              </a:ext>
            </a:extLst>
          </p:cNvPr>
          <p:cNvPicPr>
            <a:picLocks noChangeAspect="1"/>
          </p:cNvPicPr>
          <p:nvPr/>
        </p:nvPicPr>
        <p:blipFill rotWithShape="1">
          <a:blip r:embed="rId4"/>
          <a:srcRect l="186" t="34406" b="46369"/>
          <a:stretch/>
        </p:blipFill>
        <p:spPr>
          <a:xfrm>
            <a:off x="5347062" y="0"/>
            <a:ext cx="6844938" cy="1318438"/>
          </a:xfrm>
          <a:prstGeom prst="rect">
            <a:avLst/>
          </a:prstGeom>
        </p:spPr>
      </p:pic>
    </p:spTree>
    <p:extLst>
      <p:ext uri="{BB962C8B-B14F-4D97-AF65-F5344CB8AC3E}">
        <p14:creationId xmlns:p14="http://schemas.microsoft.com/office/powerpoint/2010/main" val="3595920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39365-8E1F-90F7-8663-34BC86DC7855}"/>
              </a:ext>
            </a:extLst>
          </p:cNvPr>
          <p:cNvSpPr>
            <a:spLocks noGrp="1"/>
          </p:cNvSpPr>
          <p:nvPr>
            <p:ph type="title"/>
          </p:nvPr>
        </p:nvSpPr>
        <p:spPr/>
        <p:txBody>
          <a:bodyPr/>
          <a:lstStyle/>
          <a:p>
            <a:r>
              <a:rPr lang="en-DE" dirty="0"/>
              <a:t>Excursion: let’s walk!</a:t>
            </a:r>
          </a:p>
        </p:txBody>
      </p:sp>
      <p:sp>
        <p:nvSpPr>
          <p:cNvPr id="3" name="Footer Placeholder 2">
            <a:extLst>
              <a:ext uri="{FF2B5EF4-FFF2-40B4-BE49-F238E27FC236}">
                <a16:creationId xmlns:a16="http://schemas.microsoft.com/office/drawing/2014/main" id="{6600B33F-2022-593F-8892-EE6A0428E0C2}"/>
              </a:ext>
            </a:extLst>
          </p:cNvPr>
          <p:cNvSpPr>
            <a:spLocks noGrp="1"/>
          </p:cNvSpPr>
          <p:nvPr>
            <p:ph type="ftr" sz="quarter" idx="11"/>
          </p:nvPr>
        </p:nvSpPr>
        <p:spPr>
          <a:xfrm>
            <a:off x="8077200" y="6482400"/>
            <a:ext cx="4114800" cy="365125"/>
          </a:xfrm>
        </p:spPr>
        <p:txBody>
          <a:bodyPr/>
          <a:lstStyle/>
          <a:p>
            <a:r>
              <a:rPr lang="en-US"/>
              <a:t>June 2023, v. 2.0, CC BY-SA 4.0</a:t>
            </a:r>
            <a:endParaRPr lang="en-US" dirty="0"/>
          </a:p>
        </p:txBody>
      </p:sp>
      <p:pic>
        <p:nvPicPr>
          <p:cNvPr id="6" name="Picture 5" descr="Chart&#10;&#10;Description automatically generated">
            <a:extLst>
              <a:ext uri="{FF2B5EF4-FFF2-40B4-BE49-F238E27FC236}">
                <a16:creationId xmlns:a16="http://schemas.microsoft.com/office/drawing/2014/main" id="{6BEA421D-A2A7-6CD9-87EA-908AF71CEE4E}"/>
              </a:ext>
            </a:extLst>
          </p:cNvPr>
          <p:cNvPicPr>
            <a:picLocks noChangeAspect="1"/>
          </p:cNvPicPr>
          <p:nvPr/>
        </p:nvPicPr>
        <p:blipFill>
          <a:blip r:embed="rId2"/>
          <a:stretch>
            <a:fillRect/>
          </a:stretch>
        </p:blipFill>
        <p:spPr>
          <a:xfrm>
            <a:off x="4728894" y="1820136"/>
            <a:ext cx="4262566" cy="4262566"/>
          </a:xfrm>
          <a:prstGeom prst="rect">
            <a:avLst/>
          </a:prstGeom>
        </p:spPr>
      </p:pic>
      <p:sp>
        <p:nvSpPr>
          <p:cNvPr id="7" name="Content Placeholder 2">
            <a:extLst>
              <a:ext uri="{FF2B5EF4-FFF2-40B4-BE49-F238E27FC236}">
                <a16:creationId xmlns:a16="http://schemas.microsoft.com/office/drawing/2014/main" id="{A52CEFF9-7C8E-933B-D60B-58B6696D80E3}"/>
              </a:ext>
            </a:extLst>
          </p:cNvPr>
          <p:cNvSpPr txBox="1">
            <a:spLocks/>
          </p:cNvSpPr>
          <p:nvPr/>
        </p:nvSpPr>
        <p:spPr>
          <a:xfrm>
            <a:off x="183931" y="1928085"/>
            <a:ext cx="4753829" cy="48585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To make the behavior a little bit more interesting the walker in the exercise…</a:t>
            </a:r>
          </a:p>
          <a:p>
            <a:pPr lvl="1"/>
            <a:r>
              <a:rPr lang="en-US"/>
              <a:t>choses its next step from a probability</a:t>
            </a:r>
          </a:p>
          <a:p>
            <a:pPr lvl="1"/>
            <a:r>
              <a:rPr lang="en-US"/>
              <a:t>Can also walk over a non uniform background, that influences how likely it is to go there</a:t>
            </a:r>
          </a:p>
        </p:txBody>
      </p:sp>
      <p:pic>
        <p:nvPicPr>
          <p:cNvPr id="9" name="Picture 8" descr="A picture containing red&#10;&#10;Description automatically generated">
            <a:extLst>
              <a:ext uri="{FF2B5EF4-FFF2-40B4-BE49-F238E27FC236}">
                <a16:creationId xmlns:a16="http://schemas.microsoft.com/office/drawing/2014/main" id="{C27925A1-1739-4681-D677-AEC4CE694693}"/>
              </a:ext>
            </a:extLst>
          </p:cNvPr>
          <p:cNvPicPr>
            <a:picLocks noChangeAspect="1"/>
          </p:cNvPicPr>
          <p:nvPr/>
        </p:nvPicPr>
        <p:blipFill>
          <a:blip r:embed="rId3"/>
          <a:stretch>
            <a:fillRect/>
          </a:stretch>
        </p:blipFill>
        <p:spPr>
          <a:xfrm>
            <a:off x="8242943" y="1820136"/>
            <a:ext cx="4262566" cy="4262566"/>
          </a:xfrm>
          <a:prstGeom prst="rect">
            <a:avLst/>
          </a:prstGeom>
        </p:spPr>
      </p:pic>
      <p:sp>
        <p:nvSpPr>
          <p:cNvPr id="10" name="Content Placeholder 2">
            <a:extLst>
              <a:ext uri="{FF2B5EF4-FFF2-40B4-BE49-F238E27FC236}">
                <a16:creationId xmlns:a16="http://schemas.microsoft.com/office/drawing/2014/main" id="{307DA887-6FAA-E266-A77D-38ACC82059BC}"/>
              </a:ext>
            </a:extLst>
          </p:cNvPr>
          <p:cNvSpPr txBox="1">
            <a:spLocks/>
          </p:cNvSpPr>
          <p:nvPr/>
        </p:nvSpPr>
        <p:spPr>
          <a:xfrm>
            <a:off x="8720813" y="5583613"/>
            <a:ext cx="3471187" cy="6372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a:t>Background </a:t>
            </a:r>
            <a:r>
              <a:rPr lang="de-DE" dirty="0" err="1"/>
              <a:t>Activation</a:t>
            </a:r>
            <a:endParaRPr lang="en-CH" dirty="0"/>
          </a:p>
        </p:txBody>
      </p:sp>
      <p:sp>
        <p:nvSpPr>
          <p:cNvPr id="4" name="Content Placeholder 2">
            <a:extLst>
              <a:ext uri="{FF2B5EF4-FFF2-40B4-BE49-F238E27FC236}">
                <a16:creationId xmlns:a16="http://schemas.microsoft.com/office/drawing/2014/main" id="{D356F98B-EDF3-7A78-50A4-3011151D0F99}"/>
              </a:ext>
            </a:extLst>
          </p:cNvPr>
          <p:cNvSpPr txBox="1">
            <a:spLocks/>
          </p:cNvSpPr>
          <p:nvPr/>
        </p:nvSpPr>
        <p:spPr>
          <a:xfrm>
            <a:off x="5342710" y="5583613"/>
            <a:ext cx="3213463" cy="6372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dirty="0" err="1"/>
              <a:t>Stepping</a:t>
            </a:r>
            <a:r>
              <a:rPr lang="de-DE" dirty="0"/>
              <a:t> </a:t>
            </a:r>
            <a:r>
              <a:rPr lang="de-DE" dirty="0" err="1"/>
              <a:t>Probability</a:t>
            </a:r>
            <a:endParaRPr lang="en-CH" dirty="0"/>
          </a:p>
        </p:txBody>
      </p:sp>
      <p:pic>
        <p:nvPicPr>
          <p:cNvPr id="12" name="Picture 11" descr="A black and white design&#10;&#10;Description automatically generated with low confidence">
            <a:extLst>
              <a:ext uri="{FF2B5EF4-FFF2-40B4-BE49-F238E27FC236}">
                <a16:creationId xmlns:a16="http://schemas.microsoft.com/office/drawing/2014/main" id="{96B030B3-C51D-EBD8-E790-C14085F6A784}"/>
              </a:ext>
            </a:extLst>
          </p:cNvPr>
          <p:cNvPicPr>
            <a:picLocks noChangeAspect="1"/>
          </p:cNvPicPr>
          <p:nvPr/>
        </p:nvPicPr>
        <p:blipFill rotWithShape="1">
          <a:blip r:embed="rId4"/>
          <a:srcRect l="64" t="57068" r="122" b="23707"/>
          <a:stretch/>
        </p:blipFill>
        <p:spPr>
          <a:xfrm>
            <a:off x="5347062" y="0"/>
            <a:ext cx="6844938" cy="1318438"/>
          </a:xfrm>
          <a:prstGeom prst="rect">
            <a:avLst/>
          </a:prstGeom>
        </p:spPr>
      </p:pic>
    </p:spTree>
    <p:extLst>
      <p:ext uri="{BB962C8B-B14F-4D97-AF65-F5344CB8AC3E}">
        <p14:creationId xmlns:p14="http://schemas.microsoft.com/office/powerpoint/2010/main" val="80538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586E3-1538-3B8E-D702-FC9A7C3B74A2}"/>
              </a:ext>
            </a:extLst>
          </p:cNvPr>
          <p:cNvSpPr>
            <a:spLocks noGrp="1"/>
          </p:cNvSpPr>
          <p:nvPr>
            <p:ph type="title"/>
          </p:nvPr>
        </p:nvSpPr>
        <p:spPr/>
        <p:txBody>
          <a:bodyPr/>
          <a:lstStyle/>
          <a:p>
            <a:r>
              <a:rPr lang="en-DE" dirty="0"/>
              <a:t>The walker Functions</a:t>
            </a:r>
          </a:p>
        </p:txBody>
      </p:sp>
      <p:sp>
        <p:nvSpPr>
          <p:cNvPr id="3" name="Footer Placeholder 2">
            <a:extLst>
              <a:ext uri="{FF2B5EF4-FFF2-40B4-BE49-F238E27FC236}">
                <a16:creationId xmlns:a16="http://schemas.microsoft.com/office/drawing/2014/main" id="{DCF1A860-1381-CD24-5B2F-A97146EA1589}"/>
              </a:ext>
            </a:extLst>
          </p:cNvPr>
          <p:cNvSpPr>
            <a:spLocks noGrp="1"/>
          </p:cNvSpPr>
          <p:nvPr>
            <p:ph type="ftr" sz="quarter" idx="11"/>
          </p:nvPr>
        </p:nvSpPr>
        <p:spPr/>
        <p:txBody>
          <a:bodyPr/>
          <a:lstStyle/>
          <a:p>
            <a:r>
              <a:rPr lang="en-US"/>
              <a:t>June 2023, v. 2.0, CC BY-SA 4.0</a:t>
            </a:r>
          </a:p>
        </p:txBody>
      </p:sp>
      <p:sp>
        <p:nvSpPr>
          <p:cNvPr id="4" name="Rectangle 3">
            <a:extLst>
              <a:ext uri="{FF2B5EF4-FFF2-40B4-BE49-F238E27FC236}">
                <a16:creationId xmlns:a16="http://schemas.microsoft.com/office/drawing/2014/main" id="{ECEAAAE2-8B09-66ED-E031-E9836C0FA237}"/>
              </a:ext>
            </a:extLst>
          </p:cNvPr>
          <p:cNvSpPr/>
          <p:nvPr/>
        </p:nvSpPr>
        <p:spPr>
          <a:xfrm>
            <a:off x="7430532" y="206565"/>
            <a:ext cx="4539047" cy="675119"/>
          </a:xfrm>
          <a:prstGeom prst="rect">
            <a:avLst/>
          </a:prstGeom>
          <a:solidFill>
            <a:schemeClr val="accent1">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pic>
        <p:nvPicPr>
          <p:cNvPr id="5" name="Graphic 4">
            <a:extLst>
              <a:ext uri="{FF2B5EF4-FFF2-40B4-BE49-F238E27FC236}">
                <a16:creationId xmlns:a16="http://schemas.microsoft.com/office/drawing/2014/main" id="{F679F9E2-31BB-B921-AB60-038B9E89A9C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11198" y="232081"/>
            <a:ext cx="710164" cy="631257"/>
          </a:xfrm>
          <a:prstGeom prst="rect">
            <a:avLst/>
          </a:prstGeom>
        </p:spPr>
      </p:pic>
      <p:sp>
        <p:nvSpPr>
          <p:cNvPr id="6" name="TextBox 5">
            <a:extLst>
              <a:ext uri="{FF2B5EF4-FFF2-40B4-BE49-F238E27FC236}">
                <a16:creationId xmlns:a16="http://schemas.microsoft.com/office/drawing/2014/main" id="{361C7D97-72DA-906F-4505-3774BE1D9C8E}"/>
              </a:ext>
            </a:extLst>
          </p:cNvPr>
          <p:cNvSpPr txBox="1"/>
          <p:nvPr/>
        </p:nvSpPr>
        <p:spPr>
          <a:xfrm>
            <a:off x="8163696" y="225202"/>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Live Coding</a:t>
            </a:r>
          </a:p>
        </p:txBody>
      </p:sp>
      <p:sp>
        <p:nvSpPr>
          <p:cNvPr id="7" name="TextBox 6">
            <a:extLst>
              <a:ext uri="{FF2B5EF4-FFF2-40B4-BE49-F238E27FC236}">
                <a16:creationId xmlns:a16="http://schemas.microsoft.com/office/drawing/2014/main" id="{4D34120A-716B-4134-B8E2-940A6CCD470D}"/>
              </a:ext>
            </a:extLst>
          </p:cNvPr>
          <p:cNvSpPr txBox="1"/>
          <p:nvPr/>
        </p:nvSpPr>
        <p:spPr>
          <a:xfrm>
            <a:off x="7957753" y="542883"/>
            <a:ext cx="4234247" cy="307777"/>
          </a:xfrm>
          <a:prstGeom prst="rect">
            <a:avLst/>
          </a:prstGeom>
          <a:noFill/>
        </p:spPr>
        <p:txBody>
          <a:bodyPr wrap="square">
            <a:spAutoFit/>
          </a:bodyPr>
          <a:lstStyle/>
          <a:p>
            <a:pPr algn="ctr"/>
            <a:r>
              <a:rPr lang="de-DE" sz="1400" dirty="0" err="1">
                <a:latin typeface="Courier New" panose="02070309020205020404" pitchFamily="49" charset="0"/>
                <a:cs typeface="Courier New" panose="02070309020205020404" pitchFamily="49" charset="0"/>
              </a:rPr>
              <a:t>w</a:t>
            </a:r>
            <a:r>
              <a:rPr lang="de-DE" sz="1400" dirty="0" err="1">
                <a:solidFill>
                  <a:schemeClr val="tx1"/>
                </a:solidFill>
                <a:latin typeface="Courier New" panose="02070309020205020404" pitchFamily="49" charset="0"/>
                <a:cs typeface="Courier New" panose="02070309020205020404" pitchFamily="49" charset="0"/>
              </a:rPr>
              <a:t>alker</a:t>
            </a:r>
            <a:r>
              <a:rPr lang="de-DE" sz="1400" dirty="0">
                <a:solidFill>
                  <a:schemeClr val="tx1"/>
                </a:solidFill>
                <a:latin typeface="Courier New" panose="02070309020205020404" pitchFamily="49" charset="0"/>
                <a:cs typeface="Courier New" panose="02070309020205020404" pitchFamily="49" charset="0"/>
              </a:rPr>
              <a:t>/</a:t>
            </a:r>
            <a:r>
              <a:rPr lang="de-DE" sz="1400" dirty="0">
                <a:latin typeface="Courier New" panose="02070309020205020404" pitchFamily="49" charset="0"/>
                <a:cs typeface="Courier New" panose="02070309020205020404" pitchFamily="49" charset="0"/>
              </a:rPr>
              <a:t>Step_0_</a:t>
            </a:r>
            <a:r>
              <a:rPr lang="de-DE" sz="1400" dirty="0">
                <a:solidFill>
                  <a:schemeClr val="tx1"/>
                </a:solidFill>
                <a:latin typeface="Courier New" panose="02070309020205020404" pitchFamily="49" charset="0"/>
                <a:cs typeface="Courier New" panose="02070309020205020404" pitchFamily="49" charset="0"/>
              </a:rPr>
              <a:t>Introduction/</a:t>
            </a:r>
            <a:endParaRPr lang="en-DE" sz="1400"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325626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Pattern variation by AbsurdWordPreferred on DeviantArt">
            <a:extLst>
              <a:ext uri="{FF2B5EF4-FFF2-40B4-BE49-F238E27FC236}">
                <a16:creationId xmlns:a16="http://schemas.microsoft.com/office/drawing/2014/main" id="{999FEAAC-612B-2864-F63D-92DBE6F7D437}"/>
              </a:ext>
            </a:extLst>
          </p:cNvPr>
          <p:cNvPicPr>
            <a:picLocks noChangeAspect="1" noChangeArrowheads="1"/>
          </p:cNvPicPr>
          <p:nvPr/>
        </p:nvPicPr>
        <p:blipFill rotWithShape="1">
          <a:blip r:embed="rId3">
            <a:alphaModFix amt="12000"/>
            <a:extLst>
              <a:ext uri="{28A0092B-C50C-407E-A947-70E740481C1C}">
                <a14:useLocalDpi xmlns:a14="http://schemas.microsoft.com/office/drawing/2010/main" val="0"/>
              </a:ext>
            </a:extLst>
          </a:blip>
          <a:srcRect r="26961"/>
          <a:stretch/>
        </p:blipFill>
        <p:spPr bwMode="auto">
          <a:xfrm rot="5400000">
            <a:off x="2666999" y="-2667000"/>
            <a:ext cx="6858000" cy="12192001"/>
          </a:xfrm>
          <a:prstGeom prst="rect">
            <a:avLst/>
          </a:prstGeom>
          <a:solidFill>
            <a:schemeClr val="bg1">
              <a:alpha val="41000"/>
            </a:schemeClr>
          </a:solidFill>
        </p:spPr>
      </p:pic>
      <p:sp>
        <p:nvSpPr>
          <p:cNvPr id="4" name="Title 3">
            <a:extLst>
              <a:ext uri="{FF2B5EF4-FFF2-40B4-BE49-F238E27FC236}">
                <a16:creationId xmlns:a16="http://schemas.microsoft.com/office/drawing/2014/main" id="{BCADBF76-03BB-C2BA-3E9F-314727A3EFD7}"/>
              </a:ext>
            </a:extLst>
          </p:cNvPr>
          <p:cNvSpPr>
            <a:spLocks noGrp="1"/>
          </p:cNvSpPr>
          <p:nvPr>
            <p:ph type="title"/>
          </p:nvPr>
        </p:nvSpPr>
        <p:spPr/>
        <p:txBody>
          <a:bodyPr>
            <a:normAutofit fontScale="90000"/>
          </a:bodyPr>
          <a:lstStyle/>
          <a:p>
            <a:r>
              <a:rPr lang="en-US" b="1" dirty="0"/>
              <a:t>Hands-on</a:t>
            </a:r>
            <a:br>
              <a:rPr lang="en-US" b="1" dirty="0"/>
            </a:br>
            <a:r>
              <a:rPr lang="en-US" sz="3600" dirty="0"/>
              <a:t>Turn the walker code into a class </a:t>
            </a:r>
            <a:endParaRPr lang="en-CH" sz="3600" dirty="0"/>
          </a:p>
        </p:txBody>
      </p:sp>
      <p:sp>
        <p:nvSpPr>
          <p:cNvPr id="5" name="Content Placeholder 4">
            <a:extLst>
              <a:ext uri="{FF2B5EF4-FFF2-40B4-BE49-F238E27FC236}">
                <a16:creationId xmlns:a16="http://schemas.microsoft.com/office/drawing/2014/main" id="{0FDF4152-52EC-4C22-DEE1-4FDB46B0E2A0}"/>
              </a:ext>
            </a:extLst>
          </p:cNvPr>
          <p:cNvSpPr>
            <a:spLocks noGrp="1"/>
          </p:cNvSpPr>
          <p:nvPr>
            <p:ph idx="1"/>
          </p:nvPr>
        </p:nvSpPr>
        <p:spPr/>
        <p:txBody>
          <a:bodyPr>
            <a:normAutofit/>
          </a:bodyPr>
          <a:lstStyle/>
          <a:p>
            <a:r>
              <a:rPr lang="en-US" dirty="0"/>
              <a:t>All the exercises in this class are about </a:t>
            </a:r>
            <a:r>
              <a:rPr lang="en-US" b="1" dirty="0"/>
              <a:t>reformatting code! </a:t>
            </a:r>
            <a:r>
              <a:rPr lang="en-US" dirty="0"/>
              <a:t>You are not expected to go into detail about how the code works- </a:t>
            </a:r>
            <a:r>
              <a:rPr lang="en-US" dirty="0" err="1"/>
              <a:t>copy&amp;pasting</a:t>
            </a:r>
            <a:r>
              <a:rPr lang="en-US" dirty="0"/>
              <a:t> is fine!</a:t>
            </a:r>
          </a:p>
          <a:p>
            <a:r>
              <a:rPr lang="en-US" dirty="0"/>
              <a:t>There are many ways to solve the exercises. </a:t>
            </a:r>
            <a:r>
              <a:rPr lang="en-US" b="1" dirty="0"/>
              <a:t>It is more important to think about the implementation choices with your partner than to finish</a:t>
            </a:r>
            <a:r>
              <a:rPr lang="en-US" dirty="0"/>
              <a:t>. We will give you working code to start from at each step, so don’t worry about finishing!</a:t>
            </a:r>
          </a:p>
          <a:p>
            <a:r>
              <a:rPr lang="en-US" dirty="0"/>
              <a:t>Submit a PR for Issue #2 on GitHub. </a:t>
            </a:r>
          </a:p>
        </p:txBody>
      </p:sp>
      <p:sp>
        <p:nvSpPr>
          <p:cNvPr id="3" name="Footer Placeholder 2">
            <a:extLst>
              <a:ext uri="{FF2B5EF4-FFF2-40B4-BE49-F238E27FC236}">
                <a16:creationId xmlns:a16="http://schemas.microsoft.com/office/drawing/2014/main" id="{FF1AED80-35FD-0B78-8704-EBF38E60F877}"/>
              </a:ext>
            </a:extLst>
          </p:cNvPr>
          <p:cNvSpPr>
            <a:spLocks noGrp="1"/>
          </p:cNvSpPr>
          <p:nvPr>
            <p:ph type="ftr" sz="quarter" idx="11"/>
          </p:nvPr>
        </p:nvSpPr>
        <p:spPr/>
        <p:txBody>
          <a:bodyPr/>
          <a:lstStyle/>
          <a:p>
            <a:r>
              <a:rPr lang="en-US"/>
              <a:t>June 2023, v. 2.0, CC BY-SA 4.0</a:t>
            </a:r>
            <a:endParaRPr lang="en-US" dirty="0"/>
          </a:p>
        </p:txBody>
      </p:sp>
      <p:sp>
        <p:nvSpPr>
          <p:cNvPr id="6" name="Rectangle 5">
            <a:extLst>
              <a:ext uri="{FF2B5EF4-FFF2-40B4-BE49-F238E27FC236}">
                <a16:creationId xmlns:a16="http://schemas.microsoft.com/office/drawing/2014/main" id="{B998E11D-6399-3B9C-5C26-6FEE866E5A20}"/>
              </a:ext>
            </a:extLst>
          </p:cNvPr>
          <p:cNvSpPr/>
          <p:nvPr/>
        </p:nvSpPr>
        <p:spPr>
          <a:xfrm>
            <a:off x="7428258" y="205950"/>
            <a:ext cx="4539047" cy="67511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D688A6A0-3A4A-2920-75B6-A7A6281CA34E}"/>
              </a:ext>
            </a:extLst>
          </p:cNvPr>
          <p:cNvSpPr txBox="1"/>
          <p:nvPr/>
        </p:nvSpPr>
        <p:spPr>
          <a:xfrm>
            <a:off x="7930760" y="224587"/>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Exercise</a:t>
            </a:r>
          </a:p>
        </p:txBody>
      </p:sp>
      <p:sp>
        <p:nvSpPr>
          <p:cNvPr id="8" name="TextBox 7">
            <a:extLst>
              <a:ext uri="{FF2B5EF4-FFF2-40B4-BE49-F238E27FC236}">
                <a16:creationId xmlns:a16="http://schemas.microsoft.com/office/drawing/2014/main" id="{25805E3C-77FD-CDF5-C151-984C7583123B}"/>
              </a:ext>
            </a:extLst>
          </p:cNvPr>
          <p:cNvSpPr txBox="1"/>
          <p:nvPr/>
        </p:nvSpPr>
        <p:spPr>
          <a:xfrm>
            <a:off x="7924590" y="543509"/>
            <a:ext cx="4234247" cy="307777"/>
          </a:xfrm>
          <a:prstGeom prst="rect">
            <a:avLst/>
          </a:prstGeom>
          <a:noFill/>
        </p:spPr>
        <p:txBody>
          <a:bodyPr wrap="square">
            <a:spAutoFit/>
          </a:bodyPr>
          <a:lstStyle/>
          <a:p>
            <a:pPr algn="ctr"/>
            <a:r>
              <a:rPr lang="en-GB" sz="1400" dirty="0">
                <a:latin typeface="Courier New" panose="02070309020205020404" pitchFamily="49" charset="0"/>
                <a:cs typeface="Courier New" panose="02070309020205020404" pitchFamily="49" charset="0"/>
              </a:rPr>
              <a:t>walker/Step_1_classes/</a:t>
            </a:r>
            <a:endParaRPr lang="en-DE" sz="1400" dirty="0">
              <a:solidFill>
                <a:schemeClr val="tx1"/>
              </a:solidFill>
              <a:latin typeface="Courier New" panose="02070309020205020404" pitchFamily="49" charset="0"/>
              <a:cs typeface="Courier New" panose="02070309020205020404" pitchFamily="49" charset="0"/>
            </a:endParaRPr>
          </a:p>
        </p:txBody>
      </p:sp>
      <p:pic>
        <p:nvPicPr>
          <p:cNvPr id="9" name="Graphic 8">
            <a:extLst>
              <a:ext uri="{FF2B5EF4-FFF2-40B4-BE49-F238E27FC236}">
                <a16:creationId xmlns:a16="http://schemas.microsoft.com/office/drawing/2014/main" id="{4554CAD8-3A96-E51F-9332-022981DE926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74831" y="274016"/>
            <a:ext cx="694459" cy="555568"/>
          </a:xfrm>
          <a:prstGeom prst="rect">
            <a:avLst/>
          </a:prstGeom>
        </p:spPr>
      </p:pic>
    </p:spTree>
    <p:extLst>
      <p:ext uri="{BB962C8B-B14F-4D97-AF65-F5344CB8AC3E}">
        <p14:creationId xmlns:p14="http://schemas.microsoft.com/office/powerpoint/2010/main" val="8463418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a:xfrm>
            <a:off x="-19269" y="34303"/>
            <a:ext cx="7850022" cy="953312"/>
          </a:xfrm>
        </p:spPr>
        <p:txBody>
          <a:bodyPr>
            <a:noAutofit/>
          </a:bodyPr>
          <a:lstStyle/>
          <a:p>
            <a:r>
              <a:rPr lang="en-CH" sz="3600" dirty="0"/>
              <a:t>Plotting does not belong to the Walker</a:t>
            </a:r>
          </a:p>
        </p:txBody>
      </p:sp>
      <p:sp>
        <p:nvSpPr>
          <p:cNvPr id="2" name="TextBox 1">
            <a:extLst>
              <a:ext uri="{FF2B5EF4-FFF2-40B4-BE49-F238E27FC236}">
                <a16:creationId xmlns:a16="http://schemas.microsoft.com/office/drawing/2014/main" id="{E482B2AE-B291-744B-2A6A-5D9D4DFD8978}"/>
              </a:ext>
            </a:extLst>
          </p:cNvPr>
          <p:cNvSpPr txBox="1"/>
          <p:nvPr/>
        </p:nvSpPr>
        <p:spPr>
          <a:xfrm>
            <a:off x="6026000" y="1292776"/>
            <a:ext cx="6121921" cy="1938992"/>
          </a:xfrm>
          <a:prstGeom prst="rect">
            <a:avLst/>
          </a:prstGeom>
          <a:noFill/>
        </p:spPr>
        <p:txBody>
          <a:bodyPr wrap="square" rtlCol="0">
            <a:spAutoFit/>
          </a:bodyPr>
          <a:lstStyle/>
          <a:p>
            <a:pPr marL="342900" indent="-342900">
              <a:buFont typeface="+mj-lt"/>
              <a:buAutoNum type="arabicPeriod"/>
            </a:pPr>
            <a:r>
              <a:rPr lang="en-CH" sz="2000" dirty="0"/>
              <a:t>Changing or adding new way of plotting (e.g. by a colleague) would require modifying the Walker’s code, without changing its behavior</a:t>
            </a:r>
          </a:p>
          <a:p>
            <a:pPr marL="342900" indent="-342900">
              <a:buFont typeface="+mj-lt"/>
              <a:buAutoNum type="arabicPeriod"/>
            </a:pPr>
            <a:r>
              <a:rPr lang="en-CH" sz="2000" dirty="0"/>
              <a:t>Changing the Walker behavior will typically not modify the plotting code</a:t>
            </a:r>
          </a:p>
          <a:p>
            <a:pPr marL="342900" indent="-342900">
              <a:buFont typeface="+mj-lt"/>
              <a:buAutoNum type="arabicPeriod"/>
            </a:pPr>
            <a:r>
              <a:rPr lang="en-CH" sz="2000" dirty="0"/>
              <a:t>Using your walker requires you to install matplotlib</a:t>
            </a:r>
          </a:p>
        </p:txBody>
      </p:sp>
      <p:sp>
        <p:nvSpPr>
          <p:cNvPr id="6" name="TextBox 5">
            <a:extLst>
              <a:ext uri="{FF2B5EF4-FFF2-40B4-BE49-F238E27FC236}">
                <a16:creationId xmlns:a16="http://schemas.microsoft.com/office/drawing/2014/main" id="{42435795-99BC-A2E4-C592-A2450D929E0F}"/>
              </a:ext>
            </a:extLst>
          </p:cNvPr>
          <p:cNvSpPr txBox="1"/>
          <p:nvPr/>
        </p:nvSpPr>
        <p:spPr>
          <a:xfrm>
            <a:off x="6150170" y="3328421"/>
            <a:ext cx="5873579" cy="830997"/>
          </a:xfrm>
          <a:prstGeom prst="rect">
            <a:avLst/>
          </a:prstGeom>
          <a:solidFill>
            <a:schemeClr val="accent6">
              <a:lumMod val="20000"/>
              <a:lumOff val="80000"/>
            </a:schemeClr>
          </a:solidFill>
        </p:spPr>
        <p:txBody>
          <a:bodyPr wrap="square">
            <a:spAutoFit/>
          </a:bodyPr>
          <a:lstStyle/>
          <a:p>
            <a:pPr algn="ctr"/>
            <a:r>
              <a:rPr lang="en-CH" sz="2400" b="1" dirty="0"/>
              <a:t>These are smells of the fact that plotting varies independently of the Walker</a:t>
            </a:r>
          </a:p>
        </p:txBody>
      </p:sp>
      <p:pic>
        <p:nvPicPr>
          <p:cNvPr id="10" name="Picture 9">
            <a:extLst>
              <a:ext uri="{FF2B5EF4-FFF2-40B4-BE49-F238E27FC236}">
                <a16:creationId xmlns:a16="http://schemas.microsoft.com/office/drawing/2014/main" id="{E6544FA3-4417-C262-617D-40908882929C}"/>
              </a:ext>
            </a:extLst>
          </p:cNvPr>
          <p:cNvPicPr>
            <a:picLocks noChangeAspect="1"/>
          </p:cNvPicPr>
          <p:nvPr/>
        </p:nvPicPr>
        <p:blipFill>
          <a:blip r:embed="rId3"/>
          <a:stretch>
            <a:fillRect/>
          </a:stretch>
        </p:blipFill>
        <p:spPr>
          <a:xfrm>
            <a:off x="9472659" y="4578774"/>
            <a:ext cx="2431621" cy="2287525"/>
          </a:xfrm>
          <a:prstGeom prst="rect">
            <a:avLst/>
          </a:prstGeom>
        </p:spPr>
      </p:pic>
      <p:sp>
        <p:nvSpPr>
          <p:cNvPr id="13" name="TextBox 12">
            <a:extLst>
              <a:ext uri="{FF2B5EF4-FFF2-40B4-BE49-F238E27FC236}">
                <a16:creationId xmlns:a16="http://schemas.microsoft.com/office/drawing/2014/main" id="{9AFF4E11-281E-73B6-3484-31AB98938893}"/>
              </a:ext>
            </a:extLst>
          </p:cNvPr>
          <p:cNvSpPr txBox="1"/>
          <p:nvPr/>
        </p:nvSpPr>
        <p:spPr>
          <a:xfrm>
            <a:off x="9623266" y="4325141"/>
            <a:ext cx="2524655" cy="261610"/>
          </a:xfrm>
          <a:prstGeom prst="rect">
            <a:avLst/>
          </a:prstGeom>
          <a:noFill/>
        </p:spPr>
        <p:txBody>
          <a:bodyPr wrap="square" rtlCol="0">
            <a:spAutoFit/>
          </a:bodyPr>
          <a:lstStyle/>
          <a:p>
            <a:pPr algn="ctr"/>
            <a:r>
              <a:rPr lang="en-CH" sz="1100" dirty="0">
                <a:latin typeface="Consolas" panose="020B0609020204030204" pitchFamily="49" charset="0"/>
                <a:cs typeface="Consolas" panose="020B0609020204030204" pitchFamily="49" charset="0"/>
              </a:rPr>
              <a:t>plot_trajectory_hexbin</a:t>
            </a:r>
          </a:p>
        </p:txBody>
      </p:sp>
      <p:sp>
        <p:nvSpPr>
          <p:cNvPr id="19" name="Rectangle 18">
            <a:extLst>
              <a:ext uri="{FF2B5EF4-FFF2-40B4-BE49-F238E27FC236}">
                <a16:creationId xmlns:a16="http://schemas.microsoft.com/office/drawing/2014/main" id="{84649BE9-CA5F-33C0-A21C-52EBF3152455}"/>
              </a:ext>
            </a:extLst>
          </p:cNvPr>
          <p:cNvSpPr/>
          <p:nvPr/>
        </p:nvSpPr>
        <p:spPr>
          <a:xfrm>
            <a:off x="7430532" y="206565"/>
            <a:ext cx="4539047" cy="675119"/>
          </a:xfrm>
          <a:prstGeom prst="rect">
            <a:avLst/>
          </a:prstGeom>
          <a:solidFill>
            <a:schemeClr val="accent1">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pic>
        <p:nvPicPr>
          <p:cNvPr id="20" name="Graphic 19">
            <a:extLst>
              <a:ext uri="{FF2B5EF4-FFF2-40B4-BE49-F238E27FC236}">
                <a16:creationId xmlns:a16="http://schemas.microsoft.com/office/drawing/2014/main" id="{256D0B68-E206-D74F-1032-E06D9CD72F6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511198" y="232081"/>
            <a:ext cx="710164" cy="631257"/>
          </a:xfrm>
          <a:prstGeom prst="rect">
            <a:avLst/>
          </a:prstGeom>
        </p:spPr>
      </p:pic>
      <p:sp>
        <p:nvSpPr>
          <p:cNvPr id="21" name="TextBox 20">
            <a:extLst>
              <a:ext uri="{FF2B5EF4-FFF2-40B4-BE49-F238E27FC236}">
                <a16:creationId xmlns:a16="http://schemas.microsoft.com/office/drawing/2014/main" id="{9CC7D302-FF40-301D-A7E2-4281429CCE08}"/>
              </a:ext>
            </a:extLst>
          </p:cNvPr>
          <p:cNvSpPr txBox="1"/>
          <p:nvPr/>
        </p:nvSpPr>
        <p:spPr>
          <a:xfrm>
            <a:off x="8163696" y="225202"/>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Live Coding</a:t>
            </a:r>
          </a:p>
        </p:txBody>
      </p:sp>
      <p:sp>
        <p:nvSpPr>
          <p:cNvPr id="22" name="TextBox 21">
            <a:extLst>
              <a:ext uri="{FF2B5EF4-FFF2-40B4-BE49-F238E27FC236}">
                <a16:creationId xmlns:a16="http://schemas.microsoft.com/office/drawing/2014/main" id="{F2899DA1-3438-A9D0-BAC3-74C9C3D2B2C2}"/>
              </a:ext>
            </a:extLst>
          </p:cNvPr>
          <p:cNvSpPr txBox="1"/>
          <p:nvPr/>
        </p:nvSpPr>
        <p:spPr>
          <a:xfrm>
            <a:off x="7957753" y="542883"/>
            <a:ext cx="4234247" cy="307777"/>
          </a:xfrm>
          <a:prstGeom prst="rect">
            <a:avLst/>
          </a:prstGeom>
          <a:noFill/>
        </p:spPr>
        <p:txBody>
          <a:bodyPr wrap="square">
            <a:spAutoFit/>
          </a:bodyPr>
          <a:lstStyle/>
          <a:p>
            <a:pPr algn="ctr"/>
            <a:r>
              <a:rPr lang="de-DE" sz="1400" dirty="0" err="1">
                <a:latin typeface="Courier New" panose="02070309020205020404" pitchFamily="49" charset="0"/>
                <a:cs typeface="Courier New" panose="02070309020205020404" pitchFamily="49" charset="0"/>
              </a:rPr>
              <a:t>w</a:t>
            </a:r>
            <a:r>
              <a:rPr lang="de-DE" sz="1400" dirty="0" err="1">
                <a:solidFill>
                  <a:schemeClr val="tx1"/>
                </a:solidFill>
                <a:latin typeface="Courier New" panose="02070309020205020404" pitchFamily="49" charset="0"/>
                <a:cs typeface="Courier New" panose="02070309020205020404" pitchFamily="49" charset="0"/>
              </a:rPr>
              <a:t>alker</a:t>
            </a:r>
            <a:r>
              <a:rPr lang="de-DE" sz="1400" dirty="0">
                <a:solidFill>
                  <a:schemeClr val="tx1"/>
                </a:solidFill>
                <a:latin typeface="Courier New" panose="02070309020205020404" pitchFamily="49" charset="0"/>
                <a:cs typeface="Courier New" panose="02070309020205020404" pitchFamily="49" charset="0"/>
              </a:rPr>
              <a:t>/</a:t>
            </a:r>
            <a:r>
              <a:rPr lang="de-DE" sz="1400" dirty="0">
                <a:latin typeface="Courier New" panose="02070309020205020404" pitchFamily="49" charset="0"/>
                <a:cs typeface="Courier New" panose="02070309020205020404" pitchFamily="49" charset="0"/>
              </a:rPr>
              <a:t>Step_2_plotting</a:t>
            </a:r>
            <a:r>
              <a:rPr lang="de-DE" sz="1400" dirty="0">
                <a:solidFill>
                  <a:schemeClr val="tx1"/>
                </a:solidFill>
                <a:latin typeface="Courier New" panose="02070309020205020404" pitchFamily="49" charset="0"/>
                <a:cs typeface="Courier New" panose="02070309020205020404" pitchFamily="49" charset="0"/>
              </a:rPr>
              <a:t>/</a:t>
            </a:r>
            <a:endParaRPr lang="en-DE" sz="1400" dirty="0">
              <a:solidFill>
                <a:schemeClr val="tx1"/>
              </a:solidFill>
              <a:latin typeface="Courier New" panose="02070309020205020404" pitchFamily="49" charset="0"/>
              <a:cs typeface="Courier New" panose="02070309020205020404" pitchFamily="49" charset="0"/>
            </a:endParaRPr>
          </a:p>
        </p:txBody>
      </p:sp>
      <p:pic>
        <p:nvPicPr>
          <p:cNvPr id="14" name="Picture 13" descr="A screenshot of a computer code&#10;&#10;Description automatically generated with low confidence">
            <a:extLst>
              <a:ext uri="{FF2B5EF4-FFF2-40B4-BE49-F238E27FC236}">
                <a16:creationId xmlns:a16="http://schemas.microsoft.com/office/drawing/2014/main" id="{D038642A-BCB0-81CA-5F2D-7D0D36621C6A}"/>
              </a:ext>
            </a:extLst>
          </p:cNvPr>
          <p:cNvPicPr>
            <a:picLocks noChangeAspect="1"/>
          </p:cNvPicPr>
          <p:nvPr/>
        </p:nvPicPr>
        <p:blipFill>
          <a:blip r:embed="rId6"/>
          <a:stretch>
            <a:fillRect/>
          </a:stretch>
        </p:blipFill>
        <p:spPr>
          <a:xfrm>
            <a:off x="8700" y="1128546"/>
            <a:ext cx="5945372" cy="5005554"/>
          </a:xfrm>
          <a:prstGeom prst="rect">
            <a:avLst/>
          </a:prstGeom>
        </p:spPr>
      </p:pic>
      <p:pic>
        <p:nvPicPr>
          <p:cNvPr id="9" name="Picture 8">
            <a:extLst>
              <a:ext uri="{FF2B5EF4-FFF2-40B4-BE49-F238E27FC236}">
                <a16:creationId xmlns:a16="http://schemas.microsoft.com/office/drawing/2014/main" id="{7C13A6D0-4861-9E6F-A00A-04DA6BEF4B77}"/>
              </a:ext>
            </a:extLst>
          </p:cNvPr>
          <p:cNvPicPr>
            <a:picLocks noChangeAspect="1"/>
          </p:cNvPicPr>
          <p:nvPr/>
        </p:nvPicPr>
        <p:blipFill>
          <a:blip r:embed="rId7"/>
          <a:stretch>
            <a:fillRect/>
          </a:stretch>
        </p:blipFill>
        <p:spPr>
          <a:xfrm>
            <a:off x="6185151" y="4451767"/>
            <a:ext cx="2346313" cy="2199668"/>
          </a:xfrm>
          <a:prstGeom prst="rect">
            <a:avLst/>
          </a:prstGeom>
        </p:spPr>
      </p:pic>
      <p:sp>
        <p:nvSpPr>
          <p:cNvPr id="12" name="TextBox 11">
            <a:extLst>
              <a:ext uri="{FF2B5EF4-FFF2-40B4-BE49-F238E27FC236}">
                <a16:creationId xmlns:a16="http://schemas.microsoft.com/office/drawing/2014/main" id="{72E8C6EC-22BD-D547-4FFC-AA769AB6CA6D}"/>
              </a:ext>
            </a:extLst>
          </p:cNvPr>
          <p:cNvSpPr txBox="1"/>
          <p:nvPr/>
        </p:nvSpPr>
        <p:spPr>
          <a:xfrm>
            <a:off x="6095979" y="4238586"/>
            <a:ext cx="2524655" cy="261610"/>
          </a:xfrm>
          <a:prstGeom prst="rect">
            <a:avLst/>
          </a:prstGeom>
          <a:noFill/>
        </p:spPr>
        <p:txBody>
          <a:bodyPr wrap="square" rtlCol="0">
            <a:spAutoFit/>
          </a:bodyPr>
          <a:lstStyle/>
          <a:p>
            <a:pPr algn="ctr"/>
            <a:r>
              <a:rPr lang="en-CH" sz="1100" dirty="0">
                <a:latin typeface="Consolas" panose="020B0609020204030204" pitchFamily="49" charset="0"/>
                <a:cs typeface="Consolas" panose="020B0609020204030204" pitchFamily="49" charset="0"/>
              </a:rPr>
              <a:t>plot_trajectory</a:t>
            </a:r>
          </a:p>
        </p:txBody>
      </p:sp>
      <p:sp>
        <p:nvSpPr>
          <p:cNvPr id="15" name="TextBox 14">
            <a:extLst>
              <a:ext uri="{FF2B5EF4-FFF2-40B4-BE49-F238E27FC236}">
                <a16:creationId xmlns:a16="http://schemas.microsoft.com/office/drawing/2014/main" id="{1A2DF73E-CD63-FF92-4B7A-D44265E3F2D5}"/>
              </a:ext>
            </a:extLst>
          </p:cNvPr>
          <p:cNvSpPr txBox="1"/>
          <p:nvPr/>
        </p:nvSpPr>
        <p:spPr>
          <a:xfrm>
            <a:off x="8795940" y="5199316"/>
            <a:ext cx="514885" cy="523220"/>
          </a:xfrm>
          <a:prstGeom prst="rect">
            <a:avLst/>
          </a:prstGeom>
          <a:noFill/>
        </p:spPr>
        <p:txBody>
          <a:bodyPr wrap="none" rtlCol="0">
            <a:spAutoFit/>
          </a:bodyPr>
          <a:lstStyle/>
          <a:p>
            <a:r>
              <a:rPr lang="en-GB" sz="2800" b="1" dirty="0">
                <a:latin typeface="Annie Use Your Telescope" panose="02000000000000000000" pitchFamily="2" charset="0"/>
              </a:rPr>
              <a:t>vs</a:t>
            </a:r>
            <a:r>
              <a:rPr lang="en-DE" sz="2800" b="1" dirty="0">
                <a:latin typeface="Annie Use Your Telescope" panose="02000000000000000000" pitchFamily="2" charset="0"/>
              </a:rPr>
              <a:t>.</a:t>
            </a:r>
          </a:p>
        </p:txBody>
      </p:sp>
    </p:spTree>
    <p:extLst>
      <p:ext uri="{BB962C8B-B14F-4D97-AF65-F5344CB8AC3E}">
        <p14:creationId xmlns:p14="http://schemas.microsoft.com/office/powerpoint/2010/main" val="4069779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7E9979-1556-B34B-881A-B565FEE45E06}"/>
              </a:ext>
            </a:extLst>
          </p:cNvPr>
          <p:cNvSpPr>
            <a:spLocks noGrp="1"/>
          </p:cNvSpPr>
          <p:nvPr>
            <p:ph type="title"/>
          </p:nvPr>
        </p:nvSpPr>
        <p:spPr>
          <a:xfrm>
            <a:off x="838200" y="365125"/>
            <a:ext cx="6095999" cy="1807305"/>
          </a:xfrm>
        </p:spPr>
        <p:txBody>
          <a:bodyPr>
            <a:normAutofit/>
          </a:bodyPr>
          <a:lstStyle/>
          <a:p>
            <a:r>
              <a:rPr lang="en-CH" dirty="0"/>
              <a:t>What is wrong with you?!</a:t>
            </a:r>
          </a:p>
        </p:txBody>
      </p:sp>
      <p:sp>
        <p:nvSpPr>
          <p:cNvPr id="3" name="Content Placeholder 2">
            <a:extLst>
              <a:ext uri="{FF2B5EF4-FFF2-40B4-BE49-F238E27FC236}">
                <a16:creationId xmlns:a16="http://schemas.microsoft.com/office/drawing/2014/main" id="{CCA5376C-7976-7749-8B76-91848D7FFC83}"/>
              </a:ext>
            </a:extLst>
          </p:cNvPr>
          <p:cNvSpPr>
            <a:spLocks noGrp="1"/>
          </p:cNvSpPr>
          <p:nvPr>
            <p:ph idx="1"/>
          </p:nvPr>
        </p:nvSpPr>
        <p:spPr>
          <a:xfrm>
            <a:off x="835151" y="1902372"/>
            <a:ext cx="5765345" cy="4274591"/>
          </a:xfrm>
        </p:spPr>
        <p:txBody>
          <a:bodyPr>
            <a:normAutofit/>
          </a:bodyPr>
          <a:lstStyle/>
          <a:p>
            <a:r>
              <a:rPr lang="en-CH" sz="2400" dirty="0"/>
              <a:t>You studied the language</a:t>
            </a:r>
          </a:p>
          <a:p>
            <a:r>
              <a:rPr lang="en-CH" sz="2400" dirty="0"/>
              <a:t>You learned the libraries</a:t>
            </a:r>
          </a:p>
          <a:p>
            <a:r>
              <a:rPr lang="en-CH" sz="2400" dirty="0"/>
              <a:t>You coded for months</a:t>
            </a:r>
            <a:br>
              <a:rPr lang="en-CH" sz="2400" dirty="0"/>
            </a:br>
            <a:br>
              <a:rPr lang="en-CH" sz="2400" dirty="0"/>
            </a:br>
            <a:endParaRPr lang="en-CH" sz="2400" dirty="0"/>
          </a:p>
          <a:p>
            <a:r>
              <a:rPr lang="en-CH" sz="2400" dirty="0"/>
              <a:t>And yet the code still feels like a 7-head</a:t>
            </a:r>
            <a:r>
              <a:rPr lang="de-DE" sz="2400" dirty="0" err="1"/>
              <a:t>ed</a:t>
            </a:r>
            <a:r>
              <a:rPr lang="en-CH" sz="2400"/>
              <a:t> apocal</a:t>
            </a:r>
            <a:r>
              <a:rPr lang="de-DE" sz="2400"/>
              <a:t>y</a:t>
            </a:r>
            <a:r>
              <a:rPr lang="en-CH" sz="2400"/>
              <a:t>ptic </a:t>
            </a:r>
            <a:r>
              <a:rPr lang="en-CH" sz="2400" dirty="0"/>
              <a:t>monster. Changes are painful, new features break old functionality, reproducing previous results becomes a git-checkout juggling exercise</a:t>
            </a:r>
          </a:p>
          <a:p>
            <a:pPr marL="0" indent="0">
              <a:buNone/>
            </a:pPr>
            <a:endParaRPr lang="en-CH" sz="2400" dirty="0"/>
          </a:p>
        </p:txBody>
      </p:sp>
      <p:pic>
        <p:nvPicPr>
          <p:cNvPr id="6" name="Picture 5">
            <a:extLst>
              <a:ext uri="{FF2B5EF4-FFF2-40B4-BE49-F238E27FC236}">
                <a16:creationId xmlns:a16="http://schemas.microsoft.com/office/drawing/2014/main" id="{5ED5ED6F-EC4D-6E5E-1E96-1C35A16BF02B}"/>
              </a:ext>
            </a:extLst>
          </p:cNvPr>
          <p:cNvPicPr>
            <a:picLocks noChangeAspect="1"/>
          </p:cNvPicPr>
          <p:nvPr/>
        </p:nvPicPr>
        <p:blipFill rotWithShape="1">
          <a:blip r:embed="rId2"/>
          <a:srcRect l="13017" r="3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4" name="Footer Placeholder 3">
            <a:extLst>
              <a:ext uri="{FF2B5EF4-FFF2-40B4-BE49-F238E27FC236}">
                <a16:creationId xmlns:a16="http://schemas.microsoft.com/office/drawing/2014/main" id="{E82B7834-90D6-B71B-E688-36168C56C080}"/>
              </a:ext>
            </a:extLst>
          </p:cNvPr>
          <p:cNvSpPr>
            <a:spLocks noGrp="1"/>
          </p:cNvSpPr>
          <p:nvPr>
            <p:ph type="ftr" sz="quarter" idx="11"/>
          </p:nvPr>
        </p:nvSpPr>
        <p:spPr>
          <a:xfrm>
            <a:off x="3505200" y="6356350"/>
            <a:ext cx="3429000" cy="365125"/>
          </a:xfrm>
        </p:spPr>
        <p:txBody>
          <a:bodyPr>
            <a:normAutofit/>
          </a:bodyPr>
          <a:lstStyle/>
          <a:p>
            <a:pPr algn="l">
              <a:spcAft>
                <a:spcPts val="600"/>
              </a:spcAft>
            </a:pPr>
            <a:r>
              <a:rPr lang="en-US"/>
              <a:t>June 2023, v. 2.0, CC BY-SA 4.0</a:t>
            </a:r>
          </a:p>
        </p:txBody>
      </p:sp>
    </p:spTree>
    <p:extLst>
      <p:ext uri="{BB962C8B-B14F-4D97-AF65-F5344CB8AC3E}">
        <p14:creationId xmlns:p14="http://schemas.microsoft.com/office/powerpoint/2010/main" val="1934158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a:xfrm>
            <a:off x="367862" y="56444"/>
            <a:ext cx="11456276" cy="953312"/>
          </a:xfrm>
        </p:spPr>
        <p:txBody>
          <a:bodyPr/>
          <a:lstStyle/>
          <a:p>
            <a:r>
              <a:rPr lang="en-CH" dirty="0"/>
              <a:t>The smells of the Walker constructor</a:t>
            </a:r>
          </a:p>
        </p:txBody>
      </p:sp>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a:t>June 2023, v. 2.0, CC BY-SA 4.0</a:t>
            </a:r>
          </a:p>
        </p:txBody>
      </p:sp>
      <p:pic>
        <p:nvPicPr>
          <p:cNvPr id="2" name="Picture 1">
            <a:extLst>
              <a:ext uri="{FF2B5EF4-FFF2-40B4-BE49-F238E27FC236}">
                <a16:creationId xmlns:a16="http://schemas.microsoft.com/office/drawing/2014/main" id="{9E2706FE-8481-5DD0-FCAC-5978AA0038DB}"/>
              </a:ext>
            </a:extLst>
          </p:cNvPr>
          <p:cNvPicPr>
            <a:picLocks noChangeAspect="1"/>
          </p:cNvPicPr>
          <p:nvPr/>
        </p:nvPicPr>
        <p:blipFill>
          <a:blip r:embed="rId2"/>
          <a:stretch>
            <a:fillRect/>
          </a:stretch>
        </p:blipFill>
        <p:spPr>
          <a:xfrm>
            <a:off x="107293" y="1009756"/>
            <a:ext cx="5722007" cy="5752123"/>
          </a:xfrm>
          <a:prstGeom prst="rect">
            <a:avLst/>
          </a:prstGeom>
        </p:spPr>
      </p:pic>
    </p:spTree>
    <p:extLst>
      <p:ext uri="{BB962C8B-B14F-4D97-AF65-F5344CB8AC3E}">
        <p14:creationId xmlns:p14="http://schemas.microsoft.com/office/powerpoint/2010/main" val="21541155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a:t>June 2023, v. 2.0, CC BY-SA 4.0</a:t>
            </a:r>
          </a:p>
        </p:txBody>
      </p:sp>
      <p:sp>
        <p:nvSpPr>
          <p:cNvPr id="10" name="TextBox 9">
            <a:extLst>
              <a:ext uri="{FF2B5EF4-FFF2-40B4-BE49-F238E27FC236}">
                <a16:creationId xmlns:a16="http://schemas.microsoft.com/office/drawing/2014/main" id="{AEBBD1A9-3760-87D7-4C77-B8242EFFE343}"/>
              </a:ext>
            </a:extLst>
          </p:cNvPr>
          <p:cNvSpPr txBox="1"/>
          <p:nvPr/>
        </p:nvSpPr>
        <p:spPr>
          <a:xfrm>
            <a:off x="5990400" y="1599012"/>
            <a:ext cx="5833737" cy="2554545"/>
          </a:xfrm>
          <a:prstGeom prst="rect">
            <a:avLst/>
          </a:prstGeom>
          <a:noFill/>
        </p:spPr>
        <p:txBody>
          <a:bodyPr wrap="square">
            <a:spAutoFit/>
          </a:bodyPr>
          <a:lstStyle/>
          <a:p>
            <a:pPr marL="457200" indent="-457200">
              <a:buFont typeface="+mj-lt"/>
              <a:buAutoNum type="arabicPeriod"/>
            </a:pPr>
            <a:r>
              <a:rPr lang="en-CH" sz="2000" dirty="0"/>
              <a:t>The constructor will become longer with more map types</a:t>
            </a:r>
          </a:p>
          <a:p>
            <a:pPr marL="457200" indent="-457200">
              <a:buFont typeface="+mj-lt"/>
              <a:buAutoNum type="arabicPeriod"/>
            </a:pPr>
            <a:r>
              <a:rPr lang="en-CH" sz="2000" dirty="0"/>
              <a:t>We cannot contribute a new map type without modifying the code</a:t>
            </a:r>
          </a:p>
          <a:p>
            <a:pPr marL="457200" indent="-457200">
              <a:buFont typeface="+mj-lt"/>
              <a:buAutoNum type="arabicPeriod"/>
            </a:pPr>
            <a:r>
              <a:rPr lang="en-CH" sz="2000" dirty="0"/>
              <a:t>It is difficult to test</a:t>
            </a:r>
          </a:p>
          <a:p>
            <a:pPr marL="457200" indent="-457200">
              <a:buFont typeface="+mj-lt"/>
              <a:buAutoNum type="arabicPeriod"/>
            </a:pPr>
            <a:r>
              <a:rPr lang="en-CH" sz="2000" dirty="0"/>
              <a:t>It is not flexible, e.g. what happens if we want to create an instance from a context map saved on file?</a:t>
            </a:r>
          </a:p>
        </p:txBody>
      </p:sp>
      <p:sp>
        <p:nvSpPr>
          <p:cNvPr id="3" name="TextBox 2">
            <a:extLst>
              <a:ext uri="{FF2B5EF4-FFF2-40B4-BE49-F238E27FC236}">
                <a16:creationId xmlns:a16="http://schemas.microsoft.com/office/drawing/2014/main" id="{004F8C21-89D2-42F0-F653-9711BA06315A}"/>
              </a:ext>
            </a:extLst>
          </p:cNvPr>
          <p:cNvSpPr txBox="1"/>
          <p:nvPr/>
        </p:nvSpPr>
        <p:spPr>
          <a:xfrm>
            <a:off x="6096000" y="4546888"/>
            <a:ext cx="5728137" cy="1200329"/>
          </a:xfrm>
          <a:prstGeom prst="rect">
            <a:avLst/>
          </a:prstGeom>
          <a:solidFill>
            <a:schemeClr val="accent6">
              <a:lumMod val="20000"/>
              <a:lumOff val="80000"/>
            </a:schemeClr>
          </a:solidFill>
        </p:spPr>
        <p:txBody>
          <a:bodyPr wrap="square">
            <a:spAutoFit/>
          </a:bodyPr>
          <a:lstStyle/>
          <a:p>
            <a:pPr algn="ctr"/>
            <a:r>
              <a:rPr lang="en-CH" sz="2400" b="1" dirty="0"/>
              <a:t>These are smells of the fact that the initialization of context_map </a:t>
            </a:r>
            <a:br>
              <a:rPr lang="en-CH" sz="2400" b="1" dirty="0"/>
            </a:br>
            <a:r>
              <a:rPr lang="en-CH" sz="2400" b="1" dirty="0"/>
              <a:t>varies independently of the Walker</a:t>
            </a:r>
          </a:p>
        </p:txBody>
      </p:sp>
      <p:sp>
        <p:nvSpPr>
          <p:cNvPr id="8" name="Title 4">
            <a:extLst>
              <a:ext uri="{FF2B5EF4-FFF2-40B4-BE49-F238E27FC236}">
                <a16:creationId xmlns:a16="http://schemas.microsoft.com/office/drawing/2014/main" id="{EE677A72-7775-70E0-88BA-03D276805462}"/>
              </a:ext>
            </a:extLst>
          </p:cNvPr>
          <p:cNvSpPr txBox="1">
            <a:spLocks/>
          </p:cNvSpPr>
          <p:nvPr/>
        </p:nvSpPr>
        <p:spPr>
          <a:xfrm>
            <a:off x="367862" y="56444"/>
            <a:ext cx="11456276" cy="9533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H"/>
              <a:t>The smells of the Walker constructor</a:t>
            </a:r>
            <a:endParaRPr lang="en-CH" dirty="0"/>
          </a:p>
        </p:txBody>
      </p:sp>
      <p:pic>
        <p:nvPicPr>
          <p:cNvPr id="9" name="Picture 8">
            <a:extLst>
              <a:ext uri="{FF2B5EF4-FFF2-40B4-BE49-F238E27FC236}">
                <a16:creationId xmlns:a16="http://schemas.microsoft.com/office/drawing/2014/main" id="{09615430-0986-6604-9D84-F77CCA042D74}"/>
              </a:ext>
            </a:extLst>
          </p:cNvPr>
          <p:cNvPicPr>
            <a:picLocks noChangeAspect="1"/>
          </p:cNvPicPr>
          <p:nvPr/>
        </p:nvPicPr>
        <p:blipFill>
          <a:blip r:embed="rId3"/>
          <a:stretch>
            <a:fillRect/>
          </a:stretch>
        </p:blipFill>
        <p:spPr>
          <a:xfrm>
            <a:off x="107293" y="1009756"/>
            <a:ext cx="5722007" cy="5752123"/>
          </a:xfrm>
          <a:prstGeom prst="rect">
            <a:avLst/>
          </a:prstGeom>
        </p:spPr>
      </p:pic>
      <p:cxnSp>
        <p:nvCxnSpPr>
          <p:cNvPr id="15" name="Straight Connector 14">
            <a:extLst>
              <a:ext uri="{FF2B5EF4-FFF2-40B4-BE49-F238E27FC236}">
                <a16:creationId xmlns:a16="http://schemas.microsoft.com/office/drawing/2014/main" id="{A7BEDBAD-D4E0-2B6E-2DB1-E076E4E2EA9E}"/>
              </a:ext>
            </a:extLst>
          </p:cNvPr>
          <p:cNvCxnSpPr/>
          <p:nvPr/>
        </p:nvCxnSpPr>
        <p:spPr>
          <a:xfrm flipH="1">
            <a:off x="94593" y="1993900"/>
            <a:ext cx="260569" cy="0"/>
          </a:xfrm>
          <a:prstGeom prst="line">
            <a:avLst/>
          </a:prstGeom>
          <a:ln w="38100">
            <a:solidFill>
              <a:srgbClr val="C00000"/>
            </a:solidFill>
            <a:headEnd type="triangl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ED4750F-CD74-86BE-A9F7-0AC1073BF527}"/>
              </a:ext>
            </a:extLst>
          </p:cNvPr>
          <p:cNvCxnSpPr>
            <a:cxnSpLocks/>
          </p:cNvCxnSpPr>
          <p:nvPr/>
        </p:nvCxnSpPr>
        <p:spPr>
          <a:xfrm flipV="1">
            <a:off x="107293" y="1993900"/>
            <a:ext cx="0" cy="172720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20F9AB1-0E8D-3317-CB16-D74B51C18CAB}"/>
              </a:ext>
            </a:extLst>
          </p:cNvPr>
          <p:cNvCxnSpPr/>
          <p:nvPr/>
        </p:nvCxnSpPr>
        <p:spPr>
          <a:xfrm flipH="1">
            <a:off x="94593" y="2336800"/>
            <a:ext cx="260569" cy="0"/>
          </a:xfrm>
          <a:prstGeom prst="line">
            <a:avLst/>
          </a:prstGeom>
          <a:ln w="38100">
            <a:solidFill>
              <a:srgbClr val="C00000"/>
            </a:solidFill>
            <a:headEnd type="triangl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64C7A5B-19A0-C789-21B9-CEBA24F3DA76}"/>
              </a:ext>
            </a:extLst>
          </p:cNvPr>
          <p:cNvCxnSpPr/>
          <p:nvPr/>
        </p:nvCxnSpPr>
        <p:spPr>
          <a:xfrm flipH="1">
            <a:off x="107293" y="3708400"/>
            <a:ext cx="260569" cy="0"/>
          </a:xfrm>
          <a:prstGeom prst="line">
            <a:avLst/>
          </a:prstGeom>
          <a:ln w="38100">
            <a:solidFill>
              <a:srgbClr val="C00000"/>
            </a:solidFill>
            <a:head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35122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p:txBody>
          <a:bodyPr>
            <a:noAutofit/>
          </a:bodyPr>
          <a:lstStyle/>
          <a:p>
            <a:r>
              <a:rPr lang="en-CH" sz="3200" dirty="0">
                <a:latin typeface="Consolas" panose="020B0609020204030204" pitchFamily="49" charset="0"/>
                <a:cs typeface="Consolas" panose="020B0609020204030204" pitchFamily="49" charset="0"/>
              </a:rPr>
              <a:t>if … elif … else </a:t>
            </a:r>
            <a:r>
              <a:rPr lang="en-CH" sz="4000" dirty="0"/>
              <a:t>chain is often the smell of independent plug-in blocks</a:t>
            </a:r>
          </a:p>
        </p:txBody>
      </p:sp>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dirty="0"/>
              <a:t>June 2023, v. 2.0, CC BY-SA 4.0</a:t>
            </a:r>
          </a:p>
        </p:txBody>
      </p:sp>
      <p:sp>
        <p:nvSpPr>
          <p:cNvPr id="3" name="Rectangle 2">
            <a:extLst>
              <a:ext uri="{FF2B5EF4-FFF2-40B4-BE49-F238E27FC236}">
                <a16:creationId xmlns:a16="http://schemas.microsoft.com/office/drawing/2014/main" id="{9CC06A27-33DB-8C84-82A2-766A2C66B059}"/>
              </a:ext>
            </a:extLst>
          </p:cNvPr>
          <p:cNvSpPr/>
          <p:nvPr/>
        </p:nvSpPr>
        <p:spPr>
          <a:xfrm>
            <a:off x="1380803" y="5630057"/>
            <a:ext cx="3540646" cy="667184"/>
          </a:xfrm>
          <a:prstGeom prst="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CH" sz="1800" dirty="0">
                <a:solidFill>
                  <a:schemeClr val="accent6"/>
                </a:solidFill>
                <a:latin typeface="Consolas" panose="020B0609020204030204" pitchFamily="49" charset="0"/>
                <a:cs typeface="Consolas" panose="020B0609020204030204" pitchFamily="49" charset="0"/>
              </a:rPr>
              <a:t>add_block(blocks, size=11, </a:t>
            </a:r>
            <a:br>
              <a:rPr lang="en-CH" sz="1800" dirty="0">
                <a:solidFill>
                  <a:schemeClr val="accent6"/>
                </a:solidFill>
                <a:latin typeface="Consolas" panose="020B0609020204030204" pitchFamily="49" charset="0"/>
                <a:cs typeface="Consolas" panose="020B0609020204030204" pitchFamily="49" charset="0"/>
              </a:rPr>
            </a:br>
            <a:r>
              <a:rPr lang="en-CH" sz="1800" dirty="0">
                <a:solidFill>
                  <a:schemeClr val="accent6"/>
                </a:solidFill>
                <a:latin typeface="Consolas" panose="020B0609020204030204" pitchFamily="49" charset="0"/>
                <a:cs typeface="Consolas" panose="020B0609020204030204" pitchFamily="49" charset="0"/>
              </a:rPr>
              <a:t>          type=‘square’)</a:t>
            </a:r>
          </a:p>
        </p:txBody>
      </p:sp>
      <p:grpSp>
        <p:nvGrpSpPr>
          <p:cNvPr id="2" name="Group 1">
            <a:extLst>
              <a:ext uri="{FF2B5EF4-FFF2-40B4-BE49-F238E27FC236}">
                <a16:creationId xmlns:a16="http://schemas.microsoft.com/office/drawing/2014/main" id="{9574BB95-1A8B-139D-8E9A-F2D6B04361CD}"/>
              </a:ext>
            </a:extLst>
          </p:cNvPr>
          <p:cNvGrpSpPr/>
          <p:nvPr/>
        </p:nvGrpSpPr>
        <p:grpSpPr>
          <a:xfrm>
            <a:off x="1018958" y="1696296"/>
            <a:ext cx="4264337" cy="3677930"/>
            <a:chOff x="601433" y="2127027"/>
            <a:chExt cx="4264337" cy="3677930"/>
          </a:xfrm>
        </p:grpSpPr>
        <p:sp>
          <p:nvSpPr>
            <p:cNvPr id="6" name="TextBox 5">
              <a:extLst>
                <a:ext uri="{FF2B5EF4-FFF2-40B4-BE49-F238E27FC236}">
                  <a16:creationId xmlns:a16="http://schemas.microsoft.com/office/drawing/2014/main" id="{A73689BC-EAE8-8D5D-490A-AA567AF292A5}"/>
                </a:ext>
              </a:extLst>
            </p:cNvPr>
            <p:cNvSpPr txBox="1"/>
            <p:nvPr/>
          </p:nvSpPr>
          <p:spPr>
            <a:xfrm>
              <a:off x="601433" y="2127027"/>
              <a:ext cx="4264337" cy="3677930"/>
            </a:xfrm>
            <a:prstGeom prst="rect">
              <a:avLst/>
            </a:prstGeom>
            <a:solidFill>
              <a:schemeClr val="accent4">
                <a:lumMod val="20000"/>
                <a:lumOff val="80000"/>
              </a:schemeClr>
            </a:solidFill>
          </p:spPr>
          <p:txBody>
            <a:bodyPr wrap="square" rtlCol="0">
              <a:spAutoFit/>
            </a:bodyPr>
            <a:lstStyle/>
            <a:p>
              <a:r>
                <a:rPr lang="en-CH" sz="1600" b="1" dirty="0">
                  <a:latin typeface="Consolas" panose="020B0609020204030204" pitchFamily="49" charset="0"/>
                  <a:cs typeface="Consolas" panose="020B0609020204030204" pitchFamily="49" charset="0"/>
                </a:rPr>
                <a:t>def add_block(blocks, size, type):</a:t>
              </a:r>
              <a:br>
                <a:rPr lang="en-CH" sz="1600" dirty="0">
                  <a:latin typeface="Consolas" panose="020B0609020204030204" pitchFamily="49" charset="0"/>
                  <a:cs typeface="Consolas" panose="020B0609020204030204" pitchFamily="49" charset="0"/>
                </a:rPr>
              </a:br>
              <a:endParaRPr lang="en-CH" sz="9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if type == ‘circle’:</a:t>
              </a:r>
            </a:p>
            <a:p>
              <a:r>
                <a:rPr lang="en-CH" sz="1600" dirty="0">
                  <a:latin typeface="Consolas" panose="020B0609020204030204" pitchFamily="49" charset="0"/>
                  <a:cs typeface="Consolas" panose="020B0609020204030204" pitchFamily="49" charset="0"/>
                </a:rPr>
                <a:t>      # build circle of given size</a:t>
              </a:r>
              <a:br>
                <a:rPr lang="en-CH" sz="1600" dirty="0">
                  <a:latin typeface="Consolas" panose="020B0609020204030204" pitchFamily="49" charset="0"/>
                  <a:cs typeface="Consolas" panose="020B0609020204030204" pitchFamily="49" charset="0"/>
                </a:rPr>
              </a:br>
              <a:endParaRPr lang="en-CH" sz="8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block = </a:t>
              </a:r>
            </a:p>
            <a:p>
              <a:br>
                <a:rPr lang="en-CH" sz="800" dirty="0">
                  <a:latin typeface="Consolas" panose="020B0609020204030204" pitchFamily="49" charset="0"/>
                  <a:cs typeface="Consolas" panose="020B0609020204030204" pitchFamily="49" charset="0"/>
                </a:rPr>
              </a:br>
              <a:r>
                <a:rPr lang="en-CH" sz="1600" dirty="0">
                  <a:latin typeface="Consolas" panose="020B0609020204030204" pitchFamily="49" charset="0"/>
                  <a:cs typeface="Consolas" panose="020B0609020204030204" pitchFamily="49" charset="0"/>
                </a:rPr>
                <a:t>   elif type == ‘square’:</a:t>
              </a:r>
            </a:p>
            <a:p>
              <a:r>
                <a:rPr lang="en-CH" sz="1600" dirty="0">
                  <a:latin typeface="Consolas" panose="020B0609020204030204" pitchFamily="49" charset="0"/>
                  <a:cs typeface="Consolas" panose="020B0609020204030204" pitchFamily="49" charset="0"/>
                </a:rPr>
                <a:t>      # build square of given size</a:t>
              </a:r>
              <a:br>
                <a:rPr lang="en-CH" sz="1600" dirty="0">
                  <a:latin typeface="Consolas" panose="020B0609020204030204" pitchFamily="49" charset="0"/>
                  <a:cs typeface="Consolas" panose="020B0609020204030204" pitchFamily="49" charset="0"/>
                </a:rPr>
              </a:br>
              <a:endParaRPr lang="en-CH" sz="8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block = </a:t>
              </a:r>
            </a:p>
            <a:p>
              <a:br>
                <a:rPr lang="en-CH" sz="800" dirty="0">
                  <a:latin typeface="Consolas" panose="020B0609020204030204" pitchFamily="49" charset="0"/>
                  <a:cs typeface="Consolas" panose="020B0609020204030204" pitchFamily="49" charset="0"/>
                </a:rPr>
              </a:br>
              <a:r>
                <a:rPr lang="en-GB" sz="1600" dirty="0">
                  <a:latin typeface="Consolas" panose="020B0609020204030204" pitchFamily="49" charset="0"/>
                  <a:cs typeface="Consolas" panose="020B0609020204030204" pitchFamily="49" charset="0"/>
                </a:rPr>
                <a:t>   e</a:t>
              </a:r>
              <a:r>
                <a:rPr lang="en-CH" sz="1600" dirty="0">
                  <a:latin typeface="Consolas" panose="020B0609020204030204" pitchFamily="49" charset="0"/>
                  <a:cs typeface="Consolas" panose="020B0609020204030204" pitchFamily="49" charset="0"/>
                </a:rPr>
                <a:t>lif type == ‘triangle’:</a:t>
              </a:r>
            </a:p>
            <a:p>
              <a:r>
                <a:rPr lang="en-CH" sz="1600" dirty="0">
                  <a:latin typeface="Consolas" panose="020B0609020204030204" pitchFamily="49" charset="0"/>
                  <a:cs typeface="Consolas" panose="020B0609020204030204" pitchFamily="49" charset="0"/>
                </a:rPr>
                <a:t>      # build triangle of given size</a:t>
              </a:r>
            </a:p>
            <a:p>
              <a:endParaRPr lang="en-CH" sz="8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block = </a:t>
              </a:r>
            </a:p>
            <a:p>
              <a:br>
                <a:rPr lang="en-CH" sz="800" dirty="0">
                  <a:latin typeface="Consolas" panose="020B0609020204030204" pitchFamily="49" charset="0"/>
                  <a:cs typeface="Consolas" panose="020B0609020204030204" pitchFamily="49" charset="0"/>
                </a:rPr>
              </a:br>
              <a:r>
                <a:rPr lang="en-CH" sz="1600" dirty="0">
                  <a:latin typeface="Consolas" panose="020B0609020204030204" pitchFamily="49" charset="0"/>
                  <a:cs typeface="Consolas" panose="020B0609020204030204" pitchFamily="49" charset="0"/>
                </a:rPr>
                <a:t>   blocks.append(block)</a:t>
              </a:r>
            </a:p>
          </p:txBody>
        </p:sp>
        <p:sp>
          <p:nvSpPr>
            <p:cNvPr id="7" name="Oval 6">
              <a:extLst>
                <a:ext uri="{FF2B5EF4-FFF2-40B4-BE49-F238E27FC236}">
                  <a16:creationId xmlns:a16="http://schemas.microsoft.com/office/drawing/2014/main" id="{E63DDBBD-82C0-B0F1-4CFB-7231AE0A7D71}"/>
                </a:ext>
              </a:extLst>
            </p:cNvPr>
            <p:cNvSpPr/>
            <p:nvPr/>
          </p:nvSpPr>
          <p:spPr>
            <a:xfrm>
              <a:off x="2223344" y="3121841"/>
              <a:ext cx="401694" cy="401694"/>
            </a:xfrm>
            <a:prstGeom prst="ellipse">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dirty="0"/>
            </a:p>
          </p:txBody>
        </p:sp>
        <p:sp>
          <p:nvSpPr>
            <p:cNvPr id="8" name="Rectangle 7">
              <a:extLst>
                <a:ext uri="{FF2B5EF4-FFF2-40B4-BE49-F238E27FC236}">
                  <a16:creationId xmlns:a16="http://schemas.microsoft.com/office/drawing/2014/main" id="{700DFD77-DC00-4446-2B94-21DC37A16334}"/>
                </a:ext>
              </a:extLst>
            </p:cNvPr>
            <p:cNvSpPr/>
            <p:nvPr/>
          </p:nvSpPr>
          <p:spPr>
            <a:xfrm>
              <a:off x="2223345" y="4071952"/>
              <a:ext cx="401694" cy="4016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a:p>
          </p:txBody>
        </p:sp>
        <p:sp>
          <p:nvSpPr>
            <p:cNvPr id="9" name="Triangle 8">
              <a:extLst>
                <a:ext uri="{FF2B5EF4-FFF2-40B4-BE49-F238E27FC236}">
                  <a16:creationId xmlns:a16="http://schemas.microsoft.com/office/drawing/2014/main" id="{7C62F505-A67B-E5CE-13CC-CE0B8261DE9C}"/>
                </a:ext>
              </a:extLst>
            </p:cNvPr>
            <p:cNvSpPr/>
            <p:nvPr/>
          </p:nvSpPr>
          <p:spPr>
            <a:xfrm>
              <a:off x="2191208" y="4984621"/>
              <a:ext cx="465966" cy="401695"/>
            </a:xfrm>
            <a:prstGeom prst="triangl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a:p>
          </p:txBody>
        </p:sp>
      </p:grpSp>
    </p:spTree>
    <p:extLst>
      <p:ext uri="{BB962C8B-B14F-4D97-AF65-F5344CB8AC3E}">
        <p14:creationId xmlns:p14="http://schemas.microsoft.com/office/powerpoint/2010/main" val="38147039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p:txBody>
          <a:bodyPr>
            <a:noAutofit/>
          </a:bodyPr>
          <a:lstStyle/>
          <a:p>
            <a:r>
              <a:rPr kumimoji="0" lang="en-CH" sz="3200" b="0" i="0" u="none" strike="noStrike" kern="1200" cap="none" spc="0" normalizeH="0" baseline="0" noProof="0" dirty="0">
                <a:ln>
                  <a:noFill/>
                </a:ln>
                <a:solidFill>
                  <a:prstClr val="black"/>
                </a:solidFill>
                <a:effectLst/>
                <a:uLnTx/>
                <a:uFillTx/>
                <a:latin typeface="Consolas" panose="020B0609020204030204" pitchFamily="49" charset="0"/>
                <a:ea typeface="+mj-ea"/>
                <a:cs typeface="Consolas" panose="020B0609020204030204" pitchFamily="49" charset="0"/>
              </a:rPr>
              <a:t>if … elif … else </a:t>
            </a:r>
            <a:r>
              <a:rPr kumimoji="0" lang="en-CH" sz="4000" b="0" i="0" u="none" strike="noStrike" kern="1200" cap="none" spc="0" normalizeH="0" baseline="0" noProof="0" dirty="0">
                <a:ln>
                  <a:noFill/>
                </a:ln>
                <a:solidFill>
                  <a:prstClr val="black"/>
                </a:solidFill>
                <a:effectLst/>
                <a:uLnTx/>
                <a:uFillTx/>
                <a:latin typeface="Calibri Light" panose="020F0302020204030204"/>
                <a:ea typeface="+mj-ea"/>
                <a:cs typeface="+mj-cs"/>
              </a:rPr>
              <a:t>chain is often the smell of independent plug-in blocks</a:t>
            </a:r>
            <a:endParaRPr lang="en-CH" sz="4000" dirty="0"/>
          </a:p>
        </p:txBody>
      </p:sp>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dirty="0"/>
              <a:t>June 2023, v. 2.0, CC BY-SA 4.0</a:t>
            </a:r>
          </a:p>
        </p:txBody>
      </p:sp>
      <p:grpSp>
        <p:nvGrpSpPr>
          <p:cNvPr id="17" name="Group 16">
            <a:extLst>
              <a:ext uri="{FF2B5EF4-FFF2-40B4-BE49-F238E27FC236}">
                <a16:creationId xmlns:a16="http://schemas.microsoft.com/office/drawing/2014/main" id="{65433F9D-002F-AB32-1DA3-85666E7A8BED}"/>
              </a:ext>
            </a:extLst>
          </p:cNvPr>
          <p:cNvGrpSpPr/>
          <p:nvPr/>
        </p:nvGrpSpPr>
        <p:grpSpPr>
          <a:xfrm>
            <a:off x="6716486" y="1436737"/>
            <a:ext cx="4114800" cy="3908762"/>
            <a:chOff x="6716486" y="1313764"/>
            <a:chExt cx="4114800" cy="3908762"/>
          </a:xfrm>
        </p:grpSpPr>
        <p:sp>
          <p:nvSpPr>
            <p:cNvPr id="12" name="TextBox 11">
              <a:extLst>
                <a:ext uri="{FF2B5EF4-FFF2-40B4-BE49-F238E27FC236}">
                  <a16:creationId xmlns:a16="http://schemas.microsoft.com/office/drawing/2014/main" id="{C93BDB66-2912-B522-DAD5-3D22C7E9A43E}"/>
                </a:ext>
              </a:extLst>
            </p:cNvPr>
            <p:cNvSpPr txBox="1"/>
            <p:nvPr/>
          </p:nvSpPr>
          <p:spPr>
            <a:xfrm>
              <a:off x="6716486" y="1313764"/>
              <a:ext cx="4114800" cy="3908762"/>
            </a:xfrm>
            <a:prstGeom prst="rect">
              <a:avLst/>
            </a:prstGeom>
            <a:solidFill>
              <a:schemeClr val="accent6">
                <a:lumMod val="20000"/>
                <a:lumOff val="80000"/>
              </a:schemeClr>
            </a:solidFill>
          </p:spPr>
          <p:txBody>
            <a:bodyPr wrap="square" rtlCol="0">
              <a:spAutoFit/>
            </a:bodyPr>
            <a:lstStyle/>
            <a:p>
              <a:r>
                <a:rPr lang="en-GB" sz="1600" b="1" dirty="0">
                  <a:latin typeface="Consolas" panose="020B0609020204030204" pitchFamily="49" charset="0"/>
                  <a:cs typeface="Consolas" panose="020B0609020204030204" pitchFamily="49" charset="0"/>
                </a:rPr>
                <a:t>d</a:t>
              </a:r>
              <a:r>
                <a:rPr lang="en-CH" sz="1600" b="1" dirty="0">
                  <a:latin typeface="Consolas" panose="020B0609020204030204" pitchFamily="49" charset="0"/>
                  <a:cs typeface="Consolas" panose="020B0609020204030204" pitchFamily="49" charset="0"/>
                </a:rPr>
                <a:t>ef build_circle(size):</a:t>
              </a:r>
            </a:p>
            <a:p>
              <a:pPr marL="0" marR="0" lvl="0" indent="0" algn="l" defTabSz="914400" rtl="0" eaLnBrk="1" fontAlgn="auto" latinLnBrk="0" hangingPunct="1">
                <a:lnSpc>
                  <a:spcPct val="100000"/>
                </a:lnSpc>
                <a:spcBef>
                  <a:spcPts val="0"/>
                </a:spcBef>
                <a:spcAft>
                  <a:spcPts val="0"/>
                </a:spcAft>
                <a:buClrTx/>
                <a:buSzTx/>
                <a:buFontTx/>
                <a:buNone/>
                <a:tabLst/>
                <a:defRPr/>
              </a:pPr>
              <a:r>
                <a:rPr lang="en-CH" sz="1600" dirty="0">
                  <a:latin typeface="Consolas" panose="020B0609020204030204" pitchFamily="49" charset="0"/>
                  <a:cs typeface="Consolas" panose="020B0609020204030204" pitchFamily="49" charset="0"/>
                </a:rPr>
                <a:t>   “””Build a circle.“””</a:t>
              </a:r>
              <a:br>
                <a:rPr lang="en-CH" sz="1600" dirty="0">
                  <a:latin typeface="Consolas" panose="020B0609020204030204" pitchFamily="49" charset="0"/>
                  <a:cs typeface="Consolas" panose="020B0609020204030204" pitchFamily="49" charset="0"/>
                </a:rPr>
              </a:br>
              <a:endParaRPr kumimoji="0" lang="en-CH" sz="8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rPr>
                <a:t>   return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r>
                <a:rPr lang="en-GB" sz="1600" b="1" dirty="0">
                  <a:latin typeface="Consolas" panose="020B0609020204030204" pitchFamily="49" charset="0"/>
                  <a:cs typeface="Consolas" panose="020B0609020204030204" pitchFamily="49" charset="0"/>
                </a:rPr>
                <a:t>d</a:t>
              </a:r>
              <a:r>
                <a:rPr lang="en-CH" sz="1600" b="1" dirty="0">
                  <a:latin typeface="Consolas" panose="020B0609020204030204" pitchFamily="49" charset="0"/>
                  <a:cs typeface="Consolas" panose="020B0609020204030204" pitchFamily="49" charset="0"/>
                </a:rPr>
                <a:t>ef build_square(size):</a:t>
              </a:r>
            </a:p>
            <a:p>
              <a:pPr marL="0" marR="0" lvl="0" indent="0" algn="l" defTabSz="914400" rtl="0" eaLnBrk="1" fontAlgn="auto" latinLnBrk="0" hangingPunct="1">
                <a:lnSpc>
                  <a:spcPct val="100000"/>
                </a:lnSpc>
                <a:spcBef>
                  <a:spcPts val="0"/>
                </a:spcBef>
                <a:spcAft>
                  <a:spcPts val="0"/>
                </a:spcAft>
                <a:buClrTx/>
                <a:buSzTx/>
                <a:buFontTx/>
                <a:buNone/>
                <a:tabLst/>
                <a:defRPr/>
              </a:pPr>
              <a:r>
                <a:rPr lang="en-CH" sz="1600" dirty="0">
                  <a:latin typeface="Consolas" panose="020B0609020204030204" pitchFamily="49" charset="0"/>
                  <a:cs typeface="Consolas" panose="020B0609020204030204" pitchFamily="49" charset="0"/>
                </a:rPr>
                <a:t>   “””Build a square.“””</a:t>
              </a:r>
              <a:br>
                <a:rPr lang="en-CH" sz="1600" dirty="0">
                  <a:latin typeface="Consolas" panose="020B0609020204030204" pitchFamily="49" charset="0"/>
                  <a:cs typeface="Consolas" panose="020B0609020204030204" pitchFamily="49" charset="0"/>
                </a:rPr>
              </a:br>
              <a:endParaRPr kumimoji="0" lang="en-CH" sz="8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rPr>
                <a:t>   return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r>
                <a:rPr lang="en-GB" sz="1600" b="1" dirty="0">
                  <a:latin typeface="Consolas" panose="020B0609020204030204" pitchFamily="49" charset="0"/>
                  <a:cs typeface="Consolas" panose="020B0609020204030204" pitchFamily="49" charset="0"/>
                </a:rPr>
                <a:t>d</a:t>
              </a:r>
              <a:r>
                <a:rPr lang="en-CH" sz="1600" b="1" dirty="0">
                  <a:latin typeface="Consolas" panose="020B0609020204030204" pitchFamily="49" charset="0"/>
                  <a:cs typeface="Consolas" panose="020B0609020204030204" pitchFamily="49" charset="0"/>
                </a:rPr>
                <a:t>ef build_triangle(size):</a:t>
              </a:r>
            </a:p>
            <a:p>
              <a:pPr marL="0" marR="0" lvl="0" indent="0" algn="l" defTabSz="914400" rtl="0" eaLnBrk="1" fontAlgn="auto" latinLnBrk="0" hangingPunct="1">
                <a:lnSpc>
                  <a:spcPct val="100000"/>
                </a:lnSpc>
                <a:spcBef>
                  <a:spcPts val="0"/>
                </a:spcBef>
                <a:spcAft>
                  <a:spcPts val="0"/>
                </a:spcAft>
                <a:buClrTx/>
                <a:buSzTx/>
                <a:buFontTx/>
                <a:buNone/>
                <a:tabLst/>
                <a:defRPr/>
              </a:pPr>
              <a:r>
                <a:rPr lang="en-CH" sz="1600" dirty="0">
                  <a:latin typeface="Consolas" panose="020B0609020204030204" pitchFamily="49" charset="0"/>
                  <a:cs typeface="Consolas" panose="020B0609020204030204" pitchFamily="49" charset="0"/>
                </a:rPr>
                <a:t>   “””Build a triangle.“””</a:t>
              </a:r>
              <a:br>
                <a:rPr lang="en-CH" sz="1600" dirty="0">
                  <a:latin typeface="Consolas" panose="020B0609020204030204" pitchFamily="49" charset="0"/>
                  <a:cs typeface="Consolas" panose="020B0609020204030204" pitchFamily="49" charset="0"/>
                </a:rPr>
              </a:br>
              <a:endParaRPr kumimoji="0" lang="en-CH" sz="8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rPr>
                <a:t>   return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r>
                <a:rPr lang="en-CH" sz="1600" b="1" dirty="0">
                  <a:latin typeface="Consolas" panose="020B0609020204030204" pitchFamily="49" charset="0"/>
                  <a:cs typeface="Consolas" panose="020B0609020204030204" pitchFamily="49" charset="0"/>
                </a:rPr>
                <a:t>def add_block(blocks, block):</a:t>
              </a:r>
            </a:p>
            <a:p>
              <a:r>
                <a:rPr lang="en-CH" sz="1600" dirty="0">
                  <a:latin typeface="Consolas" panose="020B0609020204030204" pitchFamily="49" charset="0"/>
                  <a:cs typeface="Consolas" panose="020B0609020204030204" pitchFamily="49" charset="0"/>
                </a:rPr>
                <a:t>   blocks.append(</a:t>
              </a:r>
              <a:r>
                <a:rPr lang="en-CH" sz="1600">
                  <a:latin typeface="Consolas" panose="020B0609020204030204" pitchFamily="49" charset="0"/>
                  <a:cs typeface="Consolas" panose="020B0609020204030204" pitchFamily="49" charset="0"/>
                </a:rPr>
                <a:t>block)</a:t>
              </a:r>
              <a:endParaRPr lang="en-CH" sz="1600" dirty="0">
                <a:latin typeface="Consolas" panose="020B0609020204030204" pitchFamily="49" charset="0"/>
                <a:cs typeface="Consolas" panose="020B0609020204030204" pitchFamily="49" charset="0"/>
              </a:endParaRPr>
            </a:p>
          </p:txBody>
        </p:sp>
        <p:sp>
          <p:nvSpPr>
            <p:cNvPr id="11" name="Oval 10">
              <a:extLst>
                <a:ext uri="{FF2B5EF4-FFF2-40B4-BE49-F238E27FC236}">
                  <a16:creationId xmlns:a16="http://schemas.microsoft.com/office/drawing/2014/main" id="{78D59C4B-8609-109F-3208-8A326EEC28AD}"/>
                </a:ext>
              </a:extLst>
            </p:cNvPr>
            <p:cNvSpPr/>
            <p:nvPr/>
          </p:nvSpPr>
          <p:spPr>
            <a:xfrm>
              <a:off x="7915301" y="1879973"/>
              <a:ext cx="401694" cy="401694"/>
            </a:xfrm>
            <a:prstGeom prst="ellipse">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dirty="0"/>
            </a:p>
          </p:txBody>
        </p:sp>
        <p:sp>
          <p:nvSpPr>
            <p:cNvPr id="14" name="Rectangle 13">
              <a:extLst>
                <a:ext uri="{FF2B5EF4-FFF2-40B4-BE49-F238E27FC236}">
                  <a16:creationId xmlns:a16="http://schemas.microsoft.com/office/drawing/2014/main" id="{905F250A-B9E8-398D-9971-68819AF3806A}"/>
                </a:ext>
              </a:extLst>
            </p:cNvPr>
            <p:cNvSpPr/>
            <p:nvPr/>
          </p:nvSpPr>
          <p:spPr>
            <a:xfrm>
              <a:off x="7915301" y="2999671"/>
              <a:ext cx="401694" cy="4016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a:p>
          </p:txBody>
        </p:sp>
        <p:sp>
          <p:nvSpPr>
            <p:cNvPr id="16" name="Triangle 15">
              <a:extLst>
                <a:ext uri="{FF2B5EF4-FFF2-40B4-BE49-F238E27FC236}">
                  <a16:creationId xmlns:a16="http://schemas.microsoft.com/office/drawing/2014/main" id="{37AE28F1-5BAE-0A98-A5D0-FAD7E6BAE626}"/>
                </a:ext>
              </a:extLst>
            </p:cNvPr>
            <p:cNvSpPr/>
            <p:nvPr/>
          </p:nvSpPr>
          <p:spPr>
            <a:xfrm>
              <a:off x="7883165" y="4094538"/>
              <a:ext cx="465966" cy="401695"/>
            </a:xfrm>
            <a:prstGeom prst="triangl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a:p>
          </p:txBody>
        </p:sp>
      </p:grpSp>
      <p:grpSp>
        <p:nvGrpSpPr>
          <p:cNvPr id="18" name="Group 17">
            <a:extLst>
              <a:ext uri="{FF2B5EF4-FFF2-40B4-BE49-F238E27FC236}">
                <a16:creationId xmlns:a16="http://schemas.microsoft.com/office/drawing/2014/main" id="{1FAFD982-9C68-98ED-BE13-757E6CC2B46D}"/>
              </a:ext>
            </a:extLst>
          </p:cNvPr>
          <p:cNvGrpSpPr/>
          <p:nvPr/>
        </p:nvGrpSpPr>
        <p:grpSpPr>
          <a:xfrm>
            <a:off x="1018958" y="1696296"/>
            <a:ext cx="4264337" cy="3677930"/>
            <a:chOff x="601433" y="2127027"/>
            <a:chExt cx="4264337" cy="3677930"/>
          </a:xfrm>
        </p:grpSpPr>
        <p:sp>
          <p:nvSpPr>
            <p:cNvPr id="19" name="TextBox 18">
              <a:extLst>
                <a:ext uri="{FF2B5EF4-FFF2-40B4-BE49-F238E27FC236}">
                  <a16:creationId xmlns:a16="http://schemas.microsoft.com/office/drawing/2014/main" id="{52396B51-3213-66F1-687F-E70E3A7E0A87}"/>
                </a:ext>
              </a:extLst>
            </p:cNvPr>
            <p:cNvSpPr txBox="1"/>
            <p:nvPr/>
          </p:nvSpPr>
          <p:spPr>
            <a:xfrm>
              <a:off x="601433" y="2127027"/>
              <a:ext cx="4264337" cy="3677930"/>
            </a:xfrm>
            <a:prstGeom prst="rect">
              <a:avLst/>
            </a:prstGeom>
            <a:solidFill>
              <a:schemeClr val="accent4">
                <a:lumMod val="20000"/>
                <a:lumOff val="80000"/>
              </a:schemeClr>
            </a:solidFill>
          </p:spPr>
          <p:txBody>
            <a:bodyPr wrap="square" rtlCol="0">
              <a:spAutoFit/>
            </a:bodyPr>
            <a:lstStyle/>
            <a:p>
              <a:r>
                <a:rPr lang="en-CH" sz="1600" b="1" dirty="0">
                  <a:latin typeface="Consolas" panose="020B0609020204030204" pitchFamily="49" charset="0"/>
                  <a:cs typeface="Consolas" panose="020B0609020204030204" pitchFamily="49" charset="0"/>
                </a:rPr>
                <a:t>def add_block(blocks, size, type):</a:t>
              </a:r>
              <a:br>
                <a:rPr lang="en-CH" sz="1600" dirty="0">
                  <a:latin typeface="Consolas" panose="020B0609020204030204" pitchFamily="49" charset="0"/>
                  <a:cs typeface="Consolas" panose="020B0609020204030204" pitchFamily="49" charset="0"/>
                </a:rPr>
              </a:br>
              <a:endParaRPr lang="en-CH" sz="9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if type == ‘circle’:</a:t>
              </a:r>
            </a:p>
            <a:p>
              <a:r>
                <a:rPr lang="en-CH" sz="1600" dirty="0">
                  <a:latin typeface="Consolas" panose="020B0609020204030204" pitchFamily="49" charset="0"/>
                  <a:cs typeface="Consolas" panose="020B0609020204030204" pitchFamily="49" charset="0"/>
                </a:rPr>
                <a:t>      # build circle of given size</a:t>
              </a:r>
              <a:br>
                <a:rPr lang="en-CH" sz="1600" dirty="0">
                  <a:latin typeface="Consolas" panose="020B0609020204030204" pitchFamily="49" charset="0"/>
                  <a:cs typeface="Consolas" panose="020B0609020204030204" pitchFamily="49" charset="0"/>
                </a:rPr>
              </a:br>
              <a:endParaRPr lang="en-CH" sz="8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block = </a:t>
              </a:r>
            </a:p>
            <a:p>
              <a:br>
                <a:rPr lang="en-CH" sz="800" dirty="0">
                  <a:latin typeface="Consolas" panose="020B0609020204030204" pitchFamily="49" charset="0"/>
                  <a:cs typeface="Consolas" panose="020B0609020204030204" pitchFamily="49" charset="0"/>
                </a:rPr>
              </a:br>
              <a:r>
                <a:rPr lang="en-CH" sz="1600" dirty="0">
                  <a:latin typeface="Consolas" panose="020B0609020204030204" pitchFamily="49" charset="0"/>
                  <a:cs typeface="Consolas" panose="020B0609020204030204" pitchFamily="49" charset="0"/>
                </a:rPr>
                <a:t>   elif type == ‘square’:</a:t>
              </a:r>
            </a:p>
            <a:p>
              <a:r>
                <a:rPr lang="en-CH" sz="1600" dirty="0">
                  <a:latin typeface="Consolas" panose="020B0609020204030204" pitchFamily="49" charset="0"/>
                  <a:cs typeface="Consolas" panose="020B0609020204030204" pitchFamily="49" charset="0"/>
                </a:rPr>
                <a:t>      # build square of given size</a:t>
              </a:r>
              <a:br>
                <a:rPr lang="en-CH" sz="1600" dirty="0">
                  <a:latin typeface="Consolas" panose="020B0609020204030204" pitchFamily="49" charset="0"/>
                  <a:cs typeface="Consolas" panose="020B0609020204030204" pitchFamily="49" charset="0"/>
                </a:rPr>
              </a:br>
              <a:endParaRPr lang="en-CH" sz="8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block = </a:t>
              </a:r>
            </a:p>
            <a:p>
              <a:br>
                <a:rPr lang="en-CH" sz="800" dirty="0">
                  <a:latin typeface="Consolas" panose="020B0609020204030204" pitchFamily="49" charset="0"/>
                  <a:cs typeface="Consolas" panose="020B0609020204030204" pitchFamily="49" charset="0"/>
                </a:rPr>
              </a:br>
              <a:r>
                <a:rPr lang="en-GB" sz="1600" dirty="0">
                  <a:latin typeface="Consolas" panose="020B0609020204030204" pitchFamily="49" charset="0"/>
                  <a:cs typeface="Consolas" panose="020B0609020204030204" pitchFamily="49" charset="0"/>
                </a:rPr>
                <a:t>   e</a:t>
              </a:r>
              <a:r>
                <a:rPr lang="en-CH" sz="1600" dirty="0">
                  <a:latin typeface="Consolas" panose="020B0609020204030204" pitchFamily="49" charset="0"/>
                  <a:cs typeface="Consolas" panose="020B0609020204030204" pitchFamily="49" charset="0"/>
                </a:rPr>
                <a:t>lif type == ‘triangle’:</a:t>
              </a:r>
            </a:p>
            <a:p>
              <a:r>
                <a:rPr lang="en-CH" sz="1600" dirty="0">
                  <a:latin typeface="Consolas" panose="020B0609020204030204" pitchFamily="49" charset="0"/>
                  <a:cs typeface="Consolas" panose="020B0609020204030204" pitchFamily="49" charset="0"/>
                </a:rPr>
                <a:t>      # build triangle of given size</a:t>
              </a:r>
            </a:p>
            <a:p>
              <a:endParaRPr lang="en-CH" sz="8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block = </a:t>
              </a:r>
            </a:p>
            <a:p>
              <a:br>
                <a:rPr lang="en-CH" sz="800" dirty="0">
                  <a:latin typeface="Consolas" panose="020B0609020204030204" pitchFamily="49" charset="0"/>
                  <a:cs typeface="Consolas" panose="020B0609020204030204" pitchFamily="49" charset="0"/>
                </a:rPr>
              </a:br>
              <a:r>
                <a:rPr lang="en-CH" sz="1600" dirty="0">
                  <a:latin typeface="Consolas" panose="020B0609020204030204" pitchFamily="49" charset="0"/>
                  <a:cs typeface="Consolas" panose="020B0609020204030204" pitchFamily="49" charset="0"/>
                </a:rPr>
                <a:t>   blocks.append(block)</a:t>
              </a:r>
            </a:p>
          </p:txBody>
        </p:sp>
        <p:sp>
          <p:nvSpPr>
            <p:cNvPr id="20" name="Oval 19">
              <a:extLst>
                <a:ext uri="{FF2B5EF4-FFF2-40B4-BE49-F238E27FC236}">
                  <a16:creationId xmlns:a16="http://schemas.microsoft.com/office/drawing/2014/main" id="{51D7CBB6-24C0-6C74-439D-C0F56137E1C4}"/>
                </a:ext>
              </a:extLst>
            </p:cNvPr>
            <p:cNvSpPr/>
            <p:nvPr/>
          </p:nvSpPr>
          <p:spPr>
            <a:xfrm>
              <a:off x="2223344" y="3121841"/>
              <a:ext cx="401694" cy="401694"/>
            </a:xfrm>
            <a:prstGeom prst="ellipse">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dirty="0"/>
            </a:p>
          </p:txBody>
        </p:sp>
        <p:sp>
          <p:nvSpPr>
            <p:cNvPr id="21" name="Rectangle 20">
              <a:extLst>
                <a:ext uri="{FF2B5EF4-FFF2-40B4-BE49-F238E27FC236}">
                  <a16:creationId xmlns:a16="http://schemas.microsoft.com/office/drawing/2014/main" id="{C4ED25D7-4522-3B7A-B02C-FEF36DBF8B41}"/>
                </a:ext>
              </a:extLst>
            </p:cNvPr>
            <p:cNvSpPr/>
            <p:nvPr/>
          </p:nvSpPr>
          <p:spPr>
            <a:xfrm>
              <a:off x="2223345" y="4071952"/>
              <a:ext cx="401694" cy="4016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a:p>
          </p:txBody>
        </p:sp>
        <p:sp>
          <p:nvSpPr>
            <p:cNvPr id="22" name="Triangle 21">
              <a:extLst>
                <a:ext uri="{FF2B5EF4-FFF2-40B4-BE49-F238E27FC236}">
                  <a16:creationId xmlns:a16="http://schemas.microsoft.com/office/drawing/2014/main" id="{83D4050F-5040-9CF2-DBFA-382C2DB0E400}"/>
                </a:ext>
              </a:extLst>
            </p:cNvPr>
            <p:cNvSpPr/>
            <p:nvPr/>
          </p:nvSpPr>
          <p:spPr>
            <a:xfrm>
              <a:off x="2191208" y="4984621"/>
              <a:ext cx="465966" cy="401695"/>
            </a:xfrm>
            <a:prstGeom prst="triangl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a:p>
          </p:txBody>
        </p:sp>
      </p:grpSp>
      <p:sp>
        <p:nvSpPr>
          <p:cNvPr id="3" name="Rectangle 2">
            <a:extLst>
              <a:ext uri="{FF2B5EF4-FFF2-40B4-BE49-F238E27FC236}">
                <a16:creationId xmlns:a16="http://schemas.microsoft.com/office/drawing/2014/main" id="{F04B4B1C-8847-6B14-F521-1129ACA86B80}"/>
              </a:ext>
            </a:extLst>
          </p:cNvPr>
          <p:cNvSpPr/>
          <p:nvPr/>
        </p:nvSpPr>
        <p:spPr>
          <a:xfrm>
            <a:off x="6565289" y="5630057"/>
            <a:ext cx="4417194" cy="718941"/>
          </a:xfrm>
          <a:prstGeom prst="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GB" sz="1800" dirty="0">
                <a:solidFill>
                  <a:schemeClr val="accent6"/>
                </a:solidFill>
                <a:latin typeface="Consolas" panose="020B0609020204030204" pitchFamily="49" charset="0"/>
                <a:cs typeface="Consolas" panose="020B0609020204030204" pitchFamily="49" charset="0"/>
              </a:rPr>
              <a:t>block = build_square(size=11)</a:t>
            </a:r>
          </a:p>
          <a:p>
            <a:r>
              <a:rPr lang="en-GB" sz="1800" dirty="0">
                <a:solidFill>
                  <a:schemeClr val="accent6"/>
                </a:solidFill>
                <a:latin typeface="Consolas" panose="020B0609020204030204" pitchFamily="49" charset="0"/>
                <a:cs typeface="Consolas" panose="020B0609020204030204" pitchFamily="49" charset="0"/>
              </a:rPr>
              <a:t>add_block(blocks, block)</a:t>
            </a:r>
            <a:endParaRPr lang="en-CH" sz="1800" dirty="0">
              <a:solidFill>
                <a:schemeClr val="accent6"/>
              </a:solidFill>
              <a:latin typeface="Consolas" panose="020B0609020204030204" pitchFamily="49" charset="0"/>
              <a:cs typeface="Consolas" panose="020B0609020204030204" pitchFamily="49" charset="0"/>
            </a:endParaRPr>
          </a:p>
        </p:txBody>
      </p:sp>
      <p:sp>
        <p:nvSpPr>
          <p:cNvPr id="6" name="Rectangle 5">
            <a:extLst>
              <a:ext uri="{FF2B5EF4-FFF2-40B4-BE49-F238E27FC236}">
                <a16:creationId xmlns:a16="http://schemas.microsoft.com/office/drawing/2014/main" id="{11530776-86D5-49F6-53DC-2EA7C6FAB233}"/>
              </a:ext>
            </a:extLst>
          </p:cNvPr>
          <p:cNvSpPr/>
          <p:nvPr/>
        </p:nvSpPr>
        <p:spPr>
          <a:xfrm>
            <a:off x="1380803" y="5630057"/>
            <a:ext cx="3540646" cy="667184"/>
          </a:xfrm>
          <a:prstGeom prst="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CH" sz="1800" dirty="0">
                <a:solidFill>
                  <a:schemeClr val="accent6"/>
                </a:solidFill>
                <a:latin typeface="Consolas" panose="020B0609020204030204" pitchFamily="49" charset="0"/>
                <a:cs typeface="Consolas" panose="020B0609020204030204" pitchFamily="49" charset="0"/>
              </a:rPr>
              <a:t>add_block(blocks, size=11, </a:t>
            </a:r>
            <a:br>
              <a:rPr lang="en-CH" sz="1800" dirty="0">
                <a:solidFill>
                  <a:schemeClr val="accent6"/>
                </a:solidFill>
                <a:latin typeface="Consolas" panose="020B0609020204030204" pitchFamily="49" charset="0"/>
                <a:cs typeface="Consolas" panose="020B0609020204030204" pitchFamily="49" charset="0"/>
              </a:rPr>
            </a:br>
            <a:r>
              <a:rPr lang="en-CH" sz="1800" dirty="0">
                <a:solidFill>
                  <a:schemeClr val="accent6"/>
                </a:solidFill>
                <a:latin typeface="Consolas" panose="020B0609020204030204" pitchFamily="49" charset="0"/>
                <a:cs typeface="Consolas" panose="020B0609020204030204" pitchFamily="49" charset="0"/>
              </a:rPr>
              <a:t>          type=‘square’)</a:t>
            </a:r>
          </a:p>
        </p:txBody>
      </p:sp>
    </p:spTree>
    <p:extLst>
      <p:ext uri="{BB962C8B-B14F-4D97-AF65-F5344CB8AC3E}">
        <p14:creationId xmlns:p14="http://schemas.microsoft.com/office/powerpoint/2010/main" val="12133377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p:txBody>
          <a:bodyPr>
            <a:noAutofit/>
          </a:bodyPr>
          <a:lstStyle/>
          <a:p>
            <a:r>
              <a:rPr lang="en-GB" sz="3200" dirty="0">
                <a:latin typeface="Consolas" panose="020B0609020204030204" pitchFamily="49" charset="0"/>
                <a:cs typeface="Consolas" panose="020B0609020204030204" pitchFamily="49" charset="0"/>
              </a:rPr>
              <a:t>if … </a:t>
            </a:r>
            <a:r>
              <a:rPr lang="en-GB" sz="3200" dirty="0" err="1">
                <a:latin typeface="Consolas" panose="020B0609020204030204" pitchFamily="49" charset="0"/>
                <a:cs typeface="Consolas" panose="020B0609020204030204" pitchFamily="49" charset="0"/>
              </a:rPr>
              <a:t>elif</a:t>
            </a:r>
            <a:r>
              <a:rPr lang="en-GB" sz="3200" dirty="0">
                <a:latin typeface="Consolas" panose="020B0609020204030204" pitchFamily="49" charset="0"/>
                <a:cs typeface="Consolas" panose="020B0609020204030204" pitchFamily="49" charset="0"/>
              </a:rPr>
              <a:t> … else </a:t>
            </a:r>
            <a:r>
              <a:rPr lang="en-GB" sz="4000" dirty="0">
                <a:cs typeface="Consolas" panose="020B0609020204030204" pitchFamily="49" charset="0"/>
              </a:rPr>
              <a:t>chain is often the smell of independent plug-in blocks</a:t>
            </a:r>
            <a:endParaRPr lang="en-CH" sz="4000" dirty="0"/>
          </a:p>
        </p:txBody>
      </p:sp>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dirty="0"/>
              <a:t>June 2023, v. 2.0, CC BY-SA 4.0</a:t>
            </a:r>
          </a:p>
        </p:txBody>
      </p:sp>
      <p:grpSp>
        <p:nvGrpSpPr>
          <p:cNvPr id="17" name="Group 16">
            <a:extLst>
              <a:ext uri="{FF2B5EF4-FFF2-40B4-BE49-F238E27FC236}">
                <a16:creationId xmlns:a16="http://schemas.microsoft.com/office/drawing/2014/main" id="{65433F9D-002F-AB32-1DA3-85666E7A8BED}"/>
              </a:ext>
            </a:extLst>
          </p:cNvPr>
          <p:cNvGrpSpPr/>
          <p:nvPr/>
        </p:nvGrpSpPr>
        <p:grpSpPr>
          <a:xfrm>
            <a:off x="6119345" y="1457769"/>
            <a:ext cx="5053697" cy="4154984"/>
            <a:chOff x="6444342" y="1318438"/>
            <a:chExt cx="5053697" cy="4154984"/>
          </a:xfrm>
        </p:grpSpPr>
        <p:sp>
          <p:nvSpPr>
            <p:cNvPr id="12" name="TextBox 11">
              <a:extLst>
                <a:ext uri="{FF2B5EF4-FFF2-40B4-BE49-F238E27FC236}">
                  <a16:creationId xmlns:a16="http://schemas.microsoft.com/office/drawing/2014/main" id="{C93BDB66-2912-B522-DAD5-3D22C7E9A43E}"/>
                </a:ext>
              </a:extLst>
            </p:cNvPr>
            <p:cNvSpPr txBox="1"/>
            <p:nvPr/>
          </p:nvSpPr>
          <p:spPr>
            <a:xfrm>
              <a:off x="6444342" y="1318438"/>
              <a:ext cx="5053697" cy="4154984"/>
            </a:xfrm>
            <a:prstGeom prst="rect">
              <a:avLst/>
            </a:prstGeom>
            <a:solidFill>
              <a:schemeClr val="accent5">
                <a:lumMod val="20000"/>
                <a:lumOff val="80000"/>
              </a:schemeClr>
            </a:solidFill>
          </p:spPr>
          <p:txBody>
            <a:bodyPr wrap="square" rtlCol="0">
              <a:spAutoFit/>
            </a:bodyPr>
            <a:lstStyle/>
            <a:p>
              <a:r>
                <a:rPr lang="en-GB" sz="1600" b="1" dirty="0">
                  <a:latin typeface="Consolas" panose="020B0609020204030204" pitchFamily="49" charset="0"/>
                  <a:cs typeface="Consolas" panose="020B0609020204030204" pitchFamily="49" charset="0"/>
                </a:rPr>
                <a:t>d</a:t>
              </a:r>
              <a:r>
                <a:rPr lang="en-CH" sz="1600" b="1" dirty="0">
                  <a:latin typeface="Consolas" panose="020B0609020204030204" pitchFamily="49" charset="0"/>
                  <a:cs typeface="Consolas" panose="020B0609020204030204" pitchFamily="49" charset="0"/>
                </a:rPr>
                <a:t>ef build_circle(size):</a:t>
              </a:r>
            </a:p>
            <a:p>
              <a:pPr marL="0" marR="0" lvl="0" indent="0" algn="l" defTabSz="914400" rtl="0" eaLnBrk="1" fontAlgn="auto" latinLnBrk="0" hangingPunct="1">
                <a:lnSpc>
                  <a:spcPct val="100000"/>
                </a:lnSpc>
                <a:spcBef>
                  <a:spcPts val="0"/>
                </a:spcBef>
                <a:spcAft>
                  <a:spcPts val="0"/>
                </a:spcAft>
                <a:buClrTx/>
                <a:buSzTx/>
                <a:buFontTx/>
                <a:buNone/>
                <a:tabLst/>
                <a:defRPr/>
              </a:pPr>
              <a:r>
                <a:rPr lang="en-CH" sz="1600" dirty="0">
                  <a:latin typeface="Consolas" panose="020B0609020204030204" pitchFamily="49" charset="0"/>
                  <a:cs typeface="Consolas" panose="020B0609020204030204" pitchFamily="49" charset="0"/>
                </a:rPr>
                <a:t>   “””Build a circle.“””</a:t>
              </a:r>
              <a:br>
                <a:rPr lang="en-CH" sz="1600" dirty="0">
                  <a:latin typeface="Consolas" panose="020B0609020204030204" pitchFamily="49" charset="0"/>
                  <a:cs typeface="Consolas" panose="020B0609020204030204" pitchFamily="49" charset="0"/>
                </a:rPr>
              </a:br>
              <a:endParaRPr kumimoji="0" lang="en-CH" sz="8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rPr>
                <a:t>   return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r>
                <a:rPr lang="en-GB" sz="1600" b="1" dirty="0">
                  <a:latin typeface="Consolas" panose="020B0609020204030204" pitchFamily="49" charset="0"/>
                  <a:cs typeface="Consolas" panose="020B0609020204030204" pitchFamily="49" charset="0"/>
                </a:rPr>
                <a:t>d</a:t>
              </a:r>
              <a:r>
                <a:rPr lang="en-CH" sz="1600" b="1" dirty="0">
                  <a:latin typeface="Consolas" panose="020B0609020204030204" pitchFamily="49" charset="0"/>
                  <a:cs typeface="Consolas" panose="020B0609020204030204" pitchFamily="49" charset="0"/>
                </a:rPr>
                <a:t>ef build_square(size):</a:t>
              </a:r>
            </a:p>
            <a:p>
              <a:pPr marL="0" marR="0" lvl="0" indent="0" algn="l" defTabSz="914400" rtl="0" eaLnBrk="1" fontAlgn="auto" latinLnBrk="0" hangingPunct="1">
                <a:lnSpc>
                  <a:spcPct val="100000"/>
                </a:lnSpc>
                <a:spcBef>
                  <a:spcPts val="0"/>
                </a:spcBef>
                <a:spcAft>
                  <a:spcPts val="0"/>
                </a:spcAft>
                <a:buClrTx/>
                <a:buSzTx/>
                <a:buFontTx/>
                <a:buNone/>
                <a:tabLst/>
                <a:defRPr/>
              </a:pPr>
              <a:r>
                <a:rPr lang="en-CH" sz="1600" dirty="0">
                  <a:latin typeface="Consolas" panose="020B0609020204030204" pitchFamily="49" charset="0"/>
                  <a:cs typeface="Consolas" panose="020B0609020204030204" pitchFamily="49" charset="0"/>
                </a:rPr>
                <a:t>   “””Build a square.“””</a:t>
              </a:r>
              <a:br>
                <a:rPr lang="en-CH" sz="1600" dirty="0">
                  <a:latin typeface="Consolas" panose="020B0609020204030204" pitchFamily="49" charset="0"/>
                  <a:cs typeface="Consolas" panose="020B0609020204030204" pitchFamily="49" charset="0"/>
                </a:rPr>
              </a:br>
              <a:endParaRPr kumimoji="0" lang="en-CH" sz="8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rPr>
                <a:t>   return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r>
                <a:rPr lang="en-GB" sz="1600" b="1" dirty="0">
                  <a:latin typeface="Consolas" panose="020B0609020204030204" pitchFamily="49" charset="0"/>
                  <a:cs typeface="Consolas" panose="020B0609020204030204" pitchFamily="49" charset="0"/>
                </a:rPr>
                <a:t>d</a:t>
              </a:r>
              <a:r>
                <a:rPr lang="en-CH" sz="1600" b="1" dirty="0">
                  <a:latin typeface="Consolas" panose="020B0609020204030204" pitchFamily="49" charset="0"/>
                  <a:cs typeface="Consolas" panose="020B0609020204030204" pitchFamily="49" charset="0"/>
                </a:rPr>
                <a:t>ef build_triangle(size):</a:t>
              </a:r>
            </a:p>
            <a:p>
              <a:pPr marL="0" marR="0" lvl="0" indent="0" algn="l" defTabSz="914400" rtl="0" eaLnBrk="1" fontAlgn="auto" latinLnBrk="0" hangingPunct="1">
                <a:lnSpc>
                  <a:spcPct val="100000"/>
                </a:lnSpc>
                <a:spcBef>
                  <a:spcPts val="0"/>
                </a:spcBef>
                <a:spcAft>
                  <a:spcPts val="0"/>
                </a:spcAft>
                <a:buClrTx/>
                <a:buSzTx/>
                <a:buFontTx/>
                <a:buNone/>
                <a:tabLst/>
                <a:defRPr/>
              </a:pPr>
              <a:r>
                <a:rPr lang="en-CH" sz="1600" dirty="0">
                  <a:latin typeface="Consolas" panose="020B0609020204030204" pitchFamily="49" charset="0"/>
                  <a:cs typeface="Consolas" panose="020B0609020204030204" pitchFamily="49" charset="0"/>
                </a:rPr>
                <a:t>   “””Build a triangle.“””</a:t>
              </a:r>
              <a:br>
                <a:rPr lang="en-CH" sz="1600" dirty="0">
                  <a:latin typeface="Consolas" panose="020B0609020204030204" pitchFamily="49" charset="0"/>
                  <a:cs typeface="Consolas" panose="020B0609020204030204" pitchFamily="49" charset="0"/>
                </a:rPr>
              </a:br>
              <a:endParaRPr kumimoji="0" lang="en-CH" sz="8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rPr>
                <a:t>   return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H" sz="1600" b="0" i="0" u="none" strike="noStrike" kern="1200" cap="none" spc="0" normalizeH="0" baseline="0" noProof="0" dirty="0">
                <a:ln>
                  <a:noFill/>
                </a:ln>
                <a:solidFill>
                  <a:prstClr val="black"/>
                </a:solidFill>
                <a:effectLst/>
                <a:uLnTx/>
                <a:uFillTx/>
                <a:latin typeface="Consolas" panose="020B0609020204030204" pitchFamily="49" charset="0"/>
                <a:ea typeface="+mn-ea"/>
                <a:cs typeface="Consolas" panose="020B0609020204030204" pitchFamily="49" charset="0"/>
              </a:endParaRPr>
            </a:p>
            <a:p>
              <a:r>
                <a:rPr lang="en-CH" sz="1600" b="1" dirty="0">
                  <a:latin typeface="Consolas" panose="020B0609020204030204" pitchFamily="49" charset="0"/>
                  <a:cs typeface="Consolas" panose="020B0609020204030204" pitchFamily="49" charset="0"/>
                </a:rPr>
                <a:t>def add_block(blocks, size, block_builder):</a:t>
              </a:r>
            </a:p>
            <a:p>
              <a:r>
                <a:rPr lang="en-CH" sz="1600" dirty="0">
                  <a:latin typeface="Consolas" panose="020B0609020204030204" pitchFamily="49" charset="0"/>
                  <a:cs typeface="Consolas" panose="020B0609020204030204" pitchFamily="49" charset="0"/>
                </a:rPr>
                <a:t>   </a:t>
              </a:r>
              <a:r>
                <a:rPr lang="en-GB" sz="1600" dirty="0">
                  <a:latin typeface="Consolas" panose="020B0609020204030204" pitchFamily="49" charset="0"/>
                  <a:cs typeface="Consolas" panose="020B0609020204030204" pitchFamily="49" charset="0"/>
                </a:rPr>
                <a:t>block = block_builder(size)</a:t>
              </a:r>
              <a:endParaRPr lang="en-CH" sz="16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blocks.append(block)</a:t>
              </a:r>
            </a:p>
          </p:txBody>
        </p:sp>
        <p:sp>
          <p:nvSpPr>
            <p:cNvPr id="11" name="Oval 10">
              <a:extLst>
                <a:ext uri="{FF2B5EF4-FFF2-40B4-BE49-F238E27FC236}">
                  <a16:creationId xmlns:a16="http://schemas.microsoft.com/office/drawing/2014/main" id="{78D59C4B-8609-109F-3208-8A326EEC28AD}"/>
                </a:ext>
              </a:extLst>
            </p:cNvPr>
            <p:cNvSpPr/>
            <p:nvPr/>
          </p:nvSpPr>
          <p:spPr>
            <a:xfrm>
              <a:off x="7697587" y="1876211"/>
              <a:ext cx="401694" cy="401694"/>
            </a:xfrm>
            <a:prstGeom prst="ellipse">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dirty="0"/>
            </a:p>
          </p:txBody>
        </p:sp>
        <p:sp>
          <p:nvSpPr>
            <p:cNvPr id="14" name="Rectangle 13">
              <a:extLst>
                <a:ext uri="{FF2B5EF4-FFF2-40B4-BE49-F238E27FC236}">
                  <a16:creationId xmlns:a16="http://schemas.microsoft.com/office/drawing/2014/main" id="{905F250A-B9E8-398D-9971-68819AF3806A}"/>
                </a:ext>
              </a:extLst>
            </p:cNvPr>
            <p:cNvSpPr/>
            <p:nvPr/>
          </p:nvSpPr>
          <p:spPr>
            <a:xfrm>
              <a:off x="7697587" y="3006795"/>
              <a:ext cx="401694" cy="4016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a:p>
          </p:txBody>
        </p:sp>
        <p:sp>
          <p:nvSpPr>
            <p:cNvPr id="16" name="Triangle 15">
              <a:extLst>
                <a:ext uri="{FF2B5EF4-FFF2-40B4-BE49-F238E27FC236}">
                  <a16:creationId xmlns:a16="http://schemas.microsoft.com/office/drawing/2014/main" id="{37AE28F1-5BAE-0A98-A5D0-FAD7E6BAE626}"/>
                </a:ext>
              </a:extLst>
            </p:cNvPr>
            <p:cNvSpPr/>
            <p:nvPr/>
          </p:nvSpPr>
          <p:spPr>
            <a:xfrm>
              <a:off x="7665451" y="4058118"/>
              <a:ext cx="465966" cy="401695"/>
            </a:xfrm>
            <a:prstGeom prst="triangl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a:p>
          </p:txBody>
        </p:sp>
      </p:grpSp>
      <p:sp>
        <p:nvSpPr>
          <p:cNvPr id="7" name="Rectangle 6">
            <a:extLst>
              <a:ext uri="{FF2B5EF4-FFF2-40B4-BE49-F238E27FC236}">
                <a16:creationId xmlns:a16="http://schemas.microsoft.com/office/drawing/2014/main" id="{CA40D837-97D4-60F1-CFD8-935B0A275DE5}"/>
              </a:ext>
            </a:extLst>
          </p:cNvPr>
          <p:cNvSpPr/>
          <p:nvPr/>
        </p:nvSpPr>
        <p:spPr>
          <a:xfrm>
            <a:off x="6020191" y="5742594"/>
            <a:ext cx="5234455" cy="667184"/>
          </a:xfrm>
          <a:prstGeom prst="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CH" sz="1800" dirty="0">
                <a:solidFill>
                  <a:schemeClr val="accent6"/>
                </a:solidFill>
                <a:latin typeface="Consolas" panose="020B0609020204030204" pitchFamily="49" charset="0"/>
                <a:cs typeface="Consolas" panose="020B0609020204030204" pitchFamily="49" charset="0"/>
              </a:rPr>
              <a:t>add_block(blocks, size=11, </a:t>
            </a:r>
            <a:r>
              <a:rPr lang="en-GB" sz="1800" dirty="0">
                <a:solidFill>
                  <a:schemeClr val="accent6"/>
                </a:solidFill>
                <a:latin typeface="Consolas" panose="020B0609020204030204" pitchFamily="49" charset="0"/>
                <a:cs typeface="Consolas" panose="020B0609020204030204" pitchFamily="49" charset="0"/>
              </a:rPr>
              <a:t>build_square</a:t>
            </a:r>
            <a:r>
              <a:rPr lang="en-CH" sz="1800" dirty="0">
                <a:solidFill>
                  <a:schemeClr val="accent6"/>
                </a:solidFill>
                <a:latin typeface="Consolas" panose="020B0609020204030204" pitchFamily="49" charset="0"/>
                <a:cs typeface="Consolas" panose="020B0609020204030204" pitchFamily="49" charset="0"/>
              </a:rPr>
              <a:t>)</a:t>
            </a:r>
          </a:p>
        </p:txBody>
      </p:sp>
      <p:grpSp>
        <p:nvGrpSpPr>
          <p:cNvPr id="8" name="Group 7">
            <a:extLst>
              <a:ext uri="{FF2B5EF4-FFF2-40B4-BE49-F238E27FC236}">
                <a16:creationId xmlns:a16="http://schemas.microsoft.com/office/drawing/2014/main" id="{042938D8-2535-CBF2-53C6-1E448953C7AE}"/>
              </a:ext>
            </a:extLst>
          </p:cNvPr>
          <p:cNvGrpSpPr/>
          <p:nvPr/>
        </p:nvGrpSpPr>
        <p:grpSpPr>
          <a:xfrm>
            <a:off x="1018958" y="1696296"/>
            <a:ext cx="4264337" cy="3677930"/>
            <a:chOff x="601433" y="2127027"/>
            <a:chExt cx="4264337" cy="3677930"/>
          </a:xfrm>
        </p:grpSpPr>
        <p:sp>
          <p:nvSpPr>
            <p:cNvPr id="9" name="TextBox 8">
              <a:extLst>
                <a:ext uri="{FF2B5EF4-FFF2-40B4-BE49-F238E27FC236}">
                  <a16:creationId xmlns:a16="http://schemas.microsoft.com/office/drawing/2014/main" id="{70DBBF89-845D-9EE9-2186-531F1C6DEF8A}"/>
                </a:ext>
              </a:extLst>
            </p:cNvPr>
            <p:cNvSpPr txBox="1"/>
            <p:nvPr/>
          </p:nvSpPr>
          <p:spPr>
            <a:xfrm>
              <a:off x="601433" y="2127027"/>
              <a:ext cx="4264337" cy="3677930"/>
            </a:xfrm>
            <a:prstGeom prst="rect">
              <a:avLst/>
            </a:prstGeom>
            <a:solidFill>
              <a:schemeClr val="accent4">
                <a:lumMod val="20000"/>
                <a:lumOff val="80000"/>
              </a:schemeClr>
            </a:solidFill>
          </p:spPr>
          <p:txBody>
            <a:bodyPr wrap="square" rtlCol="0">
              <a:spAutoFit/>
            </a:bodyPr>
            <a:lstStyle/>
            <a:p>
              <a:r>
                <a:rPr lang="en-CH" sz="1600" b="1" dirty="0">
                  <a:latin typeface="Consolas" panose="020B0609020204030204" pitchFamily="49" charset="0"/>
                  <a:cs typeface="Consolas" panose="020B0609020204030204" pitchFamily="49" charset="0"/>
                </a:rPr>
                <a:t>def add_block(blocks, size, type):</a:t>
              </a:r>
              <a:br>
                <a:rPr lang="en-CH" sz="1600" dirty="0">
                  <a:latin typeface="Consolas" panose="020B0609020204030204" pitchFamily="49" charset="0"/>
                  <a:cs typeface="Consolas" panose="020B0609020204030204" pitchFamily="49" charset="0"/>
                </a:rPr>
              </a:br>
              <a:endParaRPr lang="en-CH" sz="9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if type == ‘circle’:</a:t>
              </a:r>
            </a:p>
            <a:p>
              <a:r>
                <a:rPr lang="en-CH" sz="1600" dirty="0">
                  <a:latin typeface="Consolas" panose="020B0609020204030204" pitchFamily="49" charset="0"/>
                  <a:cs typeface="Consolas" panose="020B0609020204030204" pitchFamily="49" charset="0"/>
                </a:rPr>
                <a:t>      # build circle of given size</a:t>
              </a:r>
              <a:br>
                <a:rPr lang="en-CH" sz="1600" dirty="0">
                  <a:latin typeface="Consolas" panose="020B0609020204030204" pitchFamily="49" charset="0"/>
                  <a:cs typeface="Consolas" panose="020B0609020204030204" pitchFamily="49" charset="0"/>
                </a:rPr>
              </a:br>
              <a:endParaRPr lang="en-CH" sz="8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block = </a:t>
              </a:r>
            </a:p>
            <a:p>
              <a:br>
                <a:rPr lang="en-CH" sz="800" dirty="0">
                  <a:latin typeface="Consolas" panose="020B0609020204030204" pitchFamily="49" charset="0"/>
                  <a:cs typeface="Consolas" panose="020B0609020204030204" pitchFamily="49" charset="0"/>
                </a:rPr>
              </a:br>
              <a:r>
                <a:rPr lang="en-CH" sz="1600" dirty="0">
                  <a:latin typeface="Consolas" panose="020B0609020204030204" pitchFamily="49" charset="0"/>
                  <a:cs typeface="Consolas" panose="020B0609020204030204" pitchFamily="49" charset="0"/>
                </a:rPr>
                <a:t>   elif type == ‘square’:</a:t>
              </a:r>
            </a:p>
            <a:p>
              <a:r>
                <a:rPr lang="en-CH" sz="1600" dirty="0">
                  <a:latin typeface="Consolas" panose="020B0609020204030204" pitchFamily="49" charset="0"/>
                  <a:cs typeface="Consolas" panose="020B0609020204030204" pitchFamily="49" charset="0"/>
                </a:rPr>
                <a:t>      # build square of given size</a:t>
              </a:r>
              <a:br>
                <a:rPr lang="en-CH" sz="1600" dirty="0">
                  <a:latin typeface="Consolas" panose="020B0609020204030204" pitchFamily="49" charset="0"/>
                  <a:cs typeface="Consolas" panose="020B0609020204030204" pitchFamily="49" charset="0"/>
                </a:rPr>
              </a:br>
              <a:endParaRPr lang="en-CH" sz="8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block = </a:t>
              </a:r>
            </a:p>
            <a:p>
              <a:br>
                <a:rPr lang="en-CH" sz="800" dirty="0">
                  <a:latin typeface="Consolas" panose="020B0609020204030204" pitchFamily="49" charset="0"/>
                  <a:cs typeface="Consolas" panose="020B0609020204030204" pitchFamily="49" charset="0"/>
                </a:rPr>
              </a:br>
              <a:r>
                <a:rPr lang="en-GB" sz="1600" dirty="0">
                  <a:latin typeface="Consolas" panose="020B0609020204030204" pitchFamily="49" charset="0"/>
                  <a:cs typeface="Consolas" panose="020B0609020204030204" pitchFamily="49" charset="0"/>
                </a:rPr>
                <a:t>   e</a:t>
              </a:r>
              <a:r>
                <a:rPr lang="en-CH" sz="1600" dirty="0">
                  <a:latin typeface="Consolas" panose="020B0609020204030204" pitchFamily="49" charset="0"/>
                  <a:cs typeface="Consolas" panose="020B0609020204030204" pitchFamily="49" charset="0"/>
                </a:rPr>
                <a:t>lif type == ‘triangle’:</a:t>
              </a:r>
            </a:p>
            <a:p>
              <a:r>
                <a:rPr lang="en-CH" sz="1600" dirty="0">
                  <a:latin typeface="Consolas" panose="020B0609020204030204" pitchFamily="49" charset="0"/>
                  <a:cs typeface="Consolas" panose="020B0609020204030204" pitchFamily="49" charset="0"/>
                </a:rPr>
                <a:t>      # build triangle of given size</a:t>
              </a:r>
            </a:p>
            <a:p>
              <a:endParaRPr lang="en-CH" sz="800" dirty="0">
                <a:latin typeface="Consolas" panose="020B0609020204030204" pitchFamily="49" charset="0"/>
                <a:cs typeface="Consolas" panose="020B0609020204030204" pitchFamily="49" charset="0"/>
              </a:endParaRPr>
            </a:p>
            <a:p>
              <a:r>
                <a:rPr lang="en-CH" sz="1600" dirty="0">
                  <a:latin typeface="Consolas" panose="020B0609020204030204" pitchFamily="49" charset="0"/>
                  <a:cs typeface="Consolas" panose="020B0609020204030204" pitchFamily="49" charset="0"/>
                </a:rPr>
                <a:t>      block = </a:t>
              </a:r>
            </a:p>
            <a:p>
              <a:br>
                <a:rPr lang="en-CH" sz="800" dirty="0">
                  <a:latin typeface="Consolas" panose="020B0609020204030204" pitchFamily="49" charset="0"/>
                  <a:cs typeface="Consolas" panose="020B0609020204030204" pitchFamily="49" charset="0"/>
                </a:rPr>
              </a:br>
              <a:r>
                <a:rPr lang="en-CH" sz="1600" dirty="0">
                  <a:latin typeface="Consolas" panose="020B0609020204030204" pitchFamily="49" charset="0"/>
                  <a:cs typeface="Consolas" panose="020B0609020204030204" pitchFamily="49" charset="0"/>
                </a:rPr>
                <a:t>   blocks.append(block)</a:t>
              </a:r>
            </a:p>
          </p:txBody>
        </p:sp>
        <p:sp>
          <p:nvSpPr>
            <p:cNvPr id="15" name="Oval 14">
              <a:extLst>
                <a:ext uri="{FF2B5EF4-FFF2-40B4-BE49-F238E27FC236}">
                  <a16:creationId xmlns:a16="http://schemas.microsoft.com/office/drawing/2014/main" id="{86D810F7-B638-1BD3-1F41-6F44DD4E01BE}"/>
                </a:ext>
              </a:extLst>
            </p:cNvPr>
            <p:cNvSpPr/>
            <p:nvPr/>
          </p:nvSpPr>
          <p:spPr>
            <a:xfrm>
              <a:off x="2223344" y="3121841"/>
              <a:ext cx="401694" cy="401694"/>
            </a:xfrm>
            <a:prstGeom prst="ellipse">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dirty="0"/>
            </a:p>
          </p:txBody>
        </p:sp>
        <p:sp>
          <p:nvSpPr>
            <p:cNvPr id="19" name="Rectangle 18">
              <a:extLst>
                <a:ext uri="{FF2B5EF4-FFF2-40B4-BE49-F238E27FC236}">
                  <a16:creationId xmlns:a16="http://schemas.microsoft.com/office/drawing/2014/main" id="{E1370626-6A08-5228-991F-9BA3E3FA1E8B}"/>
                </a:ext>
              </a:extLst>
            </p:cNvPr>
            <p:cNvSpPr/>
            <p:nvPr/>
          </p:nvSpPr>
          <p:spPr>
            <a:xfrm>
              <a:off x="2223345" y="4071952"/>
              <a:ext cx="401694" cy="4016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a:p>
          </p:txBody>
        </p:sp>
        <p:sp>
          <p:nvSpPr>
            <p:cNvPr id="20" name="Triangle 19">
              <a:extLst>
                <a:ext uri="{FF2B5EF4-FFF2-40B4-BE49-F238E27FC236}">
                  <a16:creationId xmlns:a16="http://schemas.microsoft.com/office/drawing/2014/main" id="{39A5883C-1548-25CC-ABAE-EE97AA63AD45}"/>
                </a:ext>
              </a:extLst>
            </p:cNvPr>
            <p:cNvSpPr/>
            <p:nvPr/>
          </p:nvSpPr>
          <p:spPr>
            <a:xfrm>
              <a:off x="2191208" y="4984621"/>
              <a:ext cx="465966" cy="401695"/>
            </a:xfrm>
            <a:prstGeom prst="triangl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sz="1600"/>
            </a:p>
          </p:txBody>
        </p:sp>
      </p:grpSp>
      <p:sp>
        <p:nvSpPr>
          <p:cNvPr id="21" name="Rectangle 20">
            <a:extLst>
              <a:ext uri="{FF2B5EF4-FFF2-40B4-BE49-F238E27FC236}">
                <a16:creationId xmlns:a16="http://schemas.microsoft.com/office/drawing/2014/main" id="{4922C7BC-1B4E-16A1-4879-7A3BF51EBB21}"/>
              </a:ext>
            </a:extLst>
          </p:cNvPr>
          <p:cNvSpPr/>
          <p:nvPr/>
        </p:nvSpPr>
        <p:spPr>
          <a:xfrm>
            <a:off x="1380803" y="5630057"/>
            <a:ext cx="3540646" cy="667184"/>
          </a:xfrm>
          <a:prstGeom prst="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CH" sz="1800" dirty="0">
                <a:solidFill>
                  <a:schemeClr val="accent6"/>
                </a:solidFill>
                <a:latin typeface="Consolas" panose="020B0609020204030204" pitchFamily="49" charset="0"/>
                <a:cs typeface="Consolas" panose="020B0609020204030204" pitchFamily="49" charset="0"/>
              </a:rPr>
              <a:t>add_block(blocks, size=11, </a:t>
            </a:r>
            <a:br>
              <a:rPr lang="en-CH" sz="1800" dirty="0">
                <a:solidFill>
                  <a:schemeClr val="accent6"/>
                </a:solidFill>
                <a:latin typeface="Consolas" panose="020B0609020204030204" pitchFamily="49" charset="0"/>
                <a:cs typeface="Consolas" panose="020B0609020204030204" pitchFamily="49" charset="0"/>
              </a:rPr>
            </a:br>
            <a:r>
              <a:rPr lang="en-CH" sz="1800" dirty="0">
                <a:solidFill>
                  <a:schemeClr val="accent6"/>
                </a:solidFill>
                <a:latin typeface="Consolas" panose="020B0609020204030204" pitchFamily="49" charset="0"/>
                <a:cs typeface="Consolas" panose="020B0609020204030204" pitchFamily="49" charset="0"/>
              </a:rPr>
              <a:t>          type=‘square’)</a:t>
            </a:r>
          </a:p>
        </p:txBody>
      </p:sp>
    </p:spTree>
    <p:extLst>
      <p:ext uri="{BB962C8B-B14F-4D97-AF65-F5344CB8AC3E}">
        <p14:creationId xmlns:p14="http://schemas.microsoft.com/office/powerpoint/2010/main" val="25826397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Pattern variation by AbsurdWordPreferred on DeviantArt">
            <a:extLst>
              <a:ext uri="{FF2B5EF4-FFF2-40B4-BE49-F238E27FC236}">
                <a16:creationId xmlns:a16="http://schemas.microsoft.com/office/drawing/2014/main" id="{999FEAAC-612B-2864-F63D-92DBE6F7D437}"/>
              </a:ext>
            </a:extLst>
          </p:cNvPr>
          <p:cNvPicPr>
            <a:picLocks noChangeAspect="1" noChangeArrowheads="1"/>
          </p:cNvPicPr>
          <p:nvPr/>
        </p:nvPicPr>
        <p:blipFill rotWithShape="1">
          <a:blip r:embed="rId2">
            <a:alphaModFix amt="12000"/>
            <a:extLst>
              <a:ext uri="{28A0092B-C50C-407E-A947-70E740481C1C}">
                <a14:useLocalDpi xmlns:a14="http://schemas.microsoft.com/office/drawing/2010/main" val="0"/>
              </a:ext>
            </a:extLst>
          </a:blip>
          <a:srcRect r="26961"/>
          <a:stretch/>
        </p:blipFill>
        <p:spPr bwMode="auto">
          <a:xfrm rot="5400000">
            <a:off x="2666999" y="-2667000"/>
            <a:ext cx="6858000" cy="12192001"/>
          </a:xfrm>
          <a:prstGeom prst="rect">
            <a:avLst/>
          </a:prstGeom>
          <a:solidFill>
            <a:schemeClr val="bg1">
              <a:alpha val="41000"/>
            </a:schemeClr>
          </a:solidFill>
        </p:spPr>
      </p:pic>
      <p:sp>
        <p:nvSpPr>
          <p:cNvPr id="4" name="Title 3">
            <a:extLst>
              <a:ext uri="{FF2B5EF4-FFF2-40B4-BE49-F238E27FC236}">
                <a16:creationId xmlns:a16="http://schemas.microsoft.com/office/drawing/2014/main" id="{BCADBF76-03BB-C2BA-3E9F-314727A3EFD7}"/>
              </a:ext>
            </a:extLst>
          </p:cNvPr>
          <p:cNvSpPr>
            <a:spLocks noGrp="1"/>
          </p:cNvSpPr>
          <p:nvPr>
            <p:ph type="title"/>
          </p:nvPr>
        </p:nvSpPr>
        <p:spPr/>
        <p:txBody>
          <a:bodyPr>
            <a:normAutofit fontScale="90000"/>
          </a:bodyPr>
          <a:lstStyle/>
          <a:p>
            <a:r>
              <a:rPr lang="en-US" b="1" dirty="0"/>
              <a:t>Hands-on</a:t>
            </a:r>
            <a:br>
              <a:rPr lang="en-US" b="1" dirty="0"/>
            </a:br>
            <a:r>
              <a:rPr lang="en-US" sz="3600" dirty="0"/>
              <a:t>Move context map creation to separate module</a:t>
            </a:r>
            <a:endParaRPr lang="en-CH" sz="3600" dirty="0"/>
          </a:p>
        </p:txBody>
      </p:sp>
      <p:sp>
        <p:nvSpPr>
          <p:cNvPr id="5" name="Content Placeholder 4">
            <a:extLst>
              <a:ext uri="{FF2B5EF4-FFF2-40B4-BE49-F238E27FC236}">
                <a16:creationId xmlns:a16="http://schemas.microsoft.com/office/drawing/2014/main" id="{0FDF4152-52EC-4C22-DEE1-4FDB46B0E2A0}"/>
              </a:ext>
            </a:extLst>
          </p:cNvPr>
          <p:cNvSpPr>
            <a:spLocks noGrp="1"/>
          </p:cNvSpPr>
          <p:nvPr>
            <p:ph idx="1"/>
          </p:nvPr>
        </p:nvSpPr>
        <p:spPr/>
        <p:txBody>
          <a:bodyPr>
            <a:normAutofit/>
          </a:bodyPr>
          <a:lstStyle/>
          <a:p>
            <a:r>
              <a:rPr lang="en-US" dirty="0"/>
              <a:t>Move context map initialization to three functions in a separate </a:t>
            </a:r>
            <a:r>
              <a:rPr lang="en-US" sz="2400" dirty="0" err="1">
                <a:latin typeface="Consolas" panose="020B0609020204030204" pitchFamily="49" charset="0"/>
                <a:cs typeface="Consolas" panose="020B0609020204030204" pitchFamily="49" charset="0"/>
              </a:rPr>
              <a:t>context_map.py</a:t>
            </a:r>
            <a:r>
              <a:rPr lang="en-US" dirty="0"/>
              <a:t> module. The functions take a </a:t>
            </a:r>
            <a:r>
              <a:rPr lang="en-US" sz="2400" dirty="0">
                <a:latin typeface="Consolas" panose="020B0609020204030204" pitchFamily="49" charset="0"/>
                <a:cs typeface="Consolas" panose="020B0609020204030204" pitchFamily="49" charset="0"/>
              </a:rPr>
              <a:t>size</a:t>
            </a:r>
            <a:r>
              <a:rPr lang="en-US" dirty="0"/>
              <a:t> argument and return a </a:t>
            </a:r>
            <a:r>
              <a:rPr lang="en-US" sz="2400" dirty="0" err="1">
                <a:latin typeface="Consolas" panose="020B0609020204030204" pitchFamily="49" charset="0"/>
                <a:cs typeface="Consolas" panose="020B0609020204030204" pitchFamily="49" charset="0"/>
              </a:rPr>
              <a:t>context_map</a:t>
            </a:r>
            <a:r>
              <a:rPr lang="en-US" sz="2400" dirty="0">
                <a:latin typeface="Consolas" panose="020B0609020204030204" pitchFamily="49" charset="0"/>
                <a:cs typeface="Consolas" panose="020B0609020204030204" pitchFamily="49" charset="0"/>
              </a:rPr>
              <a:t> </a:t>
            </a:r>
            <a:r>
              <a:rPr lang="en-US" dirty="0"/>
              <a:t>array</a:t>
            </a:r>
          </a:p>
          <a:p>
            <a:r>
              <a:rPr lang="en-US" dirty="0"/>
              <a:t>Modify the constructor of Walker to take a </a:t>
            </a:r>
            <a:r>
              <a:rPr lang="en-US" sz="2400" dirty="0" err="1">
                <a:latin typeface="Consolas" panose="020B0609020204030204" pitchFamily="49" charset="0"/>
                <a:cs typeface="Consolas" panose="020B0609020204030204" pitchFamily="49" charset="0"/>
              </a:rPr>
              <a:t>context_map</a:t>
            </a:r>
            <a:r>
              <a:rPr lang="en-US" dirty="0"/>
              <a:t> array instead of a </a:t>
            </a:r>
            <a:r>
              <a:rPr lang="en-US" sz="2400" dirty="0" err="1">
                <a:latin typeface="Consolas" panose="020B0609020204030204" pitchFamily="49" charset="0"/>
                <a:cs typeface="Consolas" panose="020B0609020204030204" pitchFamily="49" charset="0"/>
              </a:rPr>
              <a:t>map_type</a:t>
            </a:r>
            <a:endParaRPr lang="en-US" sz="2400" dirty="0">
              <a:latin typeface="Consolas" panose="020B0609020204030204" pitchFamily="49" charset="0"/>
              <a:cs typeface="Consolas" panose="020B0609020204030204" pitchFamily="49" charset="0"/>
            </a:endParaRPr>
          </a:p>
          <a:p>
            <a:r>
              <a:rPr lang="en-US" dirty="0"/>
              <a:t>Modify the notebook to use the new code</a:t>
            </a:r>
          </a:p>
          <a:p>
            <a:r>
              <a:rPr lang="en-US" dirty="0"/>
              <a:t>Submit a PR for Issue #3 on GitHub. </a:t>
            </a:r>
          </a:p>
        </p:txBody>
      </p:sp>
      <p:sp>
        <p:nvSpPr>
          <p:cNvPr id="3" name="Footer Placeholder 2">
            <a:extLst>
              <a:ext uri="{FF2B5EF4-FFF2-40B4-BE49-F238E27FC236}">
                <a16:creationId xmlns:a16="http://schemas.microsoft.com/office/drawing/2014/main" id="{FF1AED80-35FD-0B78-8704-EBF38E60F877}"/>
              </a:ext>
            </a:extLst>
          </p:cNvPr>
          <p:cNvSpPr>
            <a:spLocks noGrp="1"/>
          </p:cNvSpPr>
          <p:nvPr>
            <p:ph type="ftr" sz="quarter" idx="11"/>
          </p:nvPr>
        </p:nvSpPr>
        <p:spPr/>
        <p:txBody>
          <a:bodyPr/>
          <a:lstStyle/>
          <a:p>
            <a:r>
              <a:rPr lang="en-US" dirty="0"/>
              <a:t>June 2023, v. 2.0, CC BY-SA 4.0</a:t>
            </a:r>
          </a:p>
        </p:txBody>
      </p:sp>
      <p:sp>
        <p:nvSpPr>
          <p:cNvPr id="6" name="Rectangle 5">
            <a:extLst>
              <a:ext uri="{FF2B5EF4-FFF2-40B4-BE49-F238E27FC236}">
                <a16:creationId xmlns:a16="http://schemas.microsoft.com/office/drawing/2014/main" id="{B998E11D-6399-3B9C-5C26-6FEE866E5A20}"/>
              </a:ext>
            </a:extLst>
          </p:cNvPr>
          <p:cNvSpPr/>
          <p:nvPr/>
        </p:nvSpPr>
        <p:spPr>
          <a:xfrm>
            <a:off x="7428258" y="205950"/>
            <a:ext cx="4539047" cy="67511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D688A6A0-3A4A-2920-75B6-A7A6281CA34E}"/>
              </a:ext>
            </a:extLst>
          </p:cNvPr>
          <p:cNvSpPr txBox="1"/>
          <p:nvPr/>
        </p:nvSpPr>
        <p:spPr>
          <a:xfrm>
            <a:off x="7930760" y="224587"/>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Exercise</a:t>
            </a:r>
          </a:p>
        </p:txBody>
      </p:sp>
      <p:sp>
        <p:nvSpPr>
          <p:cNvPr id="8" name="TextBox 7">
            <a:extLst>
              <a:ext uri="{FF2B5EF4-FFF2-40B4-BE49-F238E27FC236}">
                <a16:creationId xmlns:a16="http://schemas.microsoft.com/office/drawing/2014/main" id="{25805E3C-77FD-CDF5-C151-984C7583123B}"/>
              </a:ext>
            </a:extLst>
          </p:cNvPr>
          <p:cNvSpPr txBox="1"/>
          <p:nvPr/>
        </p:nvSpPr>
        <p:spPr>
          <a:xfrm>
            <a:off x="7924590" y="543509"/>
            <a:ext cx="4234247" cy="307777"/>
          </a:xfrm>
          <a:prstGeom prst="rect">
            <a:avLst/>
          </a:prstGeom>
          <a:noFill/>
        </p:spPr>
        <p:txBody>
          <a:bodyPr wrap="square">
            <a:spAutoFit/>
          </a:bodyPr>
          <a:lstStyle/>
          <a:p>
            <a:pPr algn="ctr"/>
            <a:r>
              <a:rPr lang="en-GB" sz="1400" dirty="0">
                <a:latin typeface="Courier New" panose="02070309020205020404" pitchFamily="49" charset="0"/>
                <a:cs typeface="Courier New" panose="02070309020205020404" pitchFamily="49" charset="0"/>
              </a:rPr>
              <a:t>Walker/Step_3_break_out ...</a:t>
            </a:r>
            <a:endParaRPr lang="en-DE" sz="1400" dirty="0">
              <a:solidFill>
                <a:schemeClr val="tx1"/>
              </a:solidFill>
              <a:latin typeface="Courier New" panose="02070309020205020404" pitchFamily="49" charset="0"/>
              <a:cs typeface="Courier New" panose="02070309020205020404" pitchFamily="49" charset="0"/>
            </a:endParaRPr>
          </a:p>
        </p:txBody>
      </p:sp>
      <p:pic>
        <p:nvPicPr>
          <p:cNvPr id="9" name="Graphic 8">
            <a:extLst>
              <a:ext uri="{FF2B5EF4-FFF2-40B4-BE49-F238E27FC236}">
                <a16:creationId xmlns:a16="http://schemas.microsoft.com/office/drawing/2014/main" id="{4554CAD8-3A96-E51F-9332-022981DE926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74831" y="274016"/>
            <a:ext cx="694459" cy="555568"/>
          </a:xfrm>
          <a:prstGeom prst="rect">
            <a:avLst/>
          </a:prstGeom>
        </p:spPr>
      </p:pic>
    </p:spTree>
    <p:extLst>
      <p:ext uri="{BB962C8B-B14F-4D97-AF65-F5344CB8AC3E}">
        <p14:creationId xmlns:p14="http://schemas.microsoft.com/office/powerpoint/2010/main" val="21616843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F40E15-6C75-0374-0A90-4D549BBE580F}"/>
              </a:ext>
            </a:extLst>
          </p:cNvPr>
          <p:cNvSpPr>
            <a:spLocks noGrp="1"/>
          </p:cNvSpPr>
          <p:nvPr>
            <p:ph type="title"/>
          </p:nvPr>
        </p:nvSpPr>
        <p:spPr/>
        <p:txBody>
          <a:bodyPr>
            <a:normAutofit fontScale="90000"/>
          </a:bodyPr>
          <a:lstStyle/>
          <a:p>
            <a:r>
              <a:rPr lang="en-CH" b="1" dirty="0"/>
              <a:t>New requirement: </a:t>
            </a:r>
            <a:r>
              <a:rPr lang="en-CH" dirty="0"/>
              <a:t>we need to use different next-step proposals for different experiments</a:t>
            </a:r>
          </a:p>
        </p:txBody>
      </p:sp>
      <p:sp>
        <p:nvSpPr>
          <p:cNvPr id="4" name="Footer Placeholder 3">
            <a:extLst>
              <a:ext uri="{FF2B5EF4-FFF2-40B4-BE49-F238E27FC236}">
                <a16:creationId xmlns:a16="http://schemas.microsoft.com/office/drawing/2014/main" id="{B0175B08-F441-F4A4-46BC-22B7E2461D76}"/>
              </a:ext>
            </a:extLst>
          </p:cNvPr>
          <p:cNvSpPr>
            <a:spLocks noGrp="1"/>
          </p:cNvSpPr>
          <p:nvPr>
            <p:ph type="ftr" sz="quarter" idx="11"/>
          </p:nvPr>
        </p:nvSpPr>
        <p:spPr/>
        <p:txBody>
          <a:bodyPr/>
          <a:lstStyle/>
          <a:p>
            <a:r>
              <a:rPr lang="en-US"/>
              <a:t>June 2023, v. 2.0, CC BY-SA 4.0</a:t>
            </a:r>
          </a:p>
        </p:txBody>
      </p:sp>
      <p:grpSp>
        <p:nvGrpSpPr>
          <p:cNvPr id="8" name="Group 7">
            <a:extLst>
              <a:ext uri="{FF2B5EF4-FFF2-40B4-BE49-F238E27FC236}">
                <a16:creationId xmlns:a16="http://schemas.microsoft.com/office/drawing/2014/main" id="{D5178620-8E38-AD55-2D10-763E1AE48F8B}"/>
              </a:ext>
            </a:extLst>
          </p:cNvPr>
          <p:cNvGrpSpPr/>
          <p:nvPr/>
        </p:nvGrpSpPr>
        <p:grpSpPr>
          <a:xfrm>
            <a:off x="183931" y="1439828"/>
            <a:ext cx="6556856" cy="5281647"/>
            <a:chOff x="838200" y="1526809"/>
            <a:chExt cx="5995593" cy="4829541"/>
          </a:xfrm>
        </p:grpSpPr>
        <p:pic>
          <p:nvPicPr>
            <p:cNvPr id="6" name="Picture 5">
              <a:extLst>
                <a:ext uri="{FF2B5EF4-FFF2-40B4-BE49-F238E27FC236}">
                  <a16:creationId xmlns:a16="http://schemas.microsoft.com/office/drawing/2014/main" id="{8278929D-4C37-EDEF-09E3-604D77F31123}"/>
                </a:ext>
              </a:extLst>
            </p:cNvPr>
            <p:cNvPicPr>
              <a:picLocks noChangeAspect="1"/>
            </p:cNvPicPr>
            <p:nvPr/>
          </p:nvPicPr>
          <p:blipFill>
            <a:blip r:embed="rId3"/>
            <a:stretch>
              <a:fillRect/>
            </a:stretch>
          </p:blipFill>
          <p:spPr>
            <a:xfrm>
              <a:off x="838200" y="1526809"/>
              <a:ext cx="5995593" cy="4829541"/>
            </a:xfrm>
            <a:prstGeom prst="rect">
              <a:avLst/>
            </a:prstGeom>
          </p:spPr>
        </p:pic>
        <p:sp>
          <p:nvSpPr>
            <p:cNvPr id="7" name="Rectangle 6">
              <a:extLst>
                <a:ext uri="{FF2B5EF4-FFF2-40B4-BE49-F238E27FC236}">
                  <a16:creationId xmlns:a16="http://schemas.microsoft.com/office/drawing/2014/main" id="{FE0D8A21-EBF7-1748-2CF3-54FE7805F966}"/>
                </a:ext>
              </a:extLst>
            </p:cNvPr>
            <p:cNvSpPr/>
            <p:nvPr/>
          </p:nvSpPr>
          <p:spPr>
            <a:xfrm>
              <a:off x="1338943" y="2590800"/>
              <a:ext cx="4757057" cy="141514"/>
            </a:xfrm>
            <a:prstGeom prst="rect">
              <a:avLst/>
            </a:prstGeom>
            <a:solidFill>
              <a:srgbClr val="FFFF00">
                <a:alpha val="1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sp>
        <p:nvSpPr>
          <p:cNvPr id="10" name="TextBox 9">
            <a:extLst>
              <a:ext uri="{FF2B5EF4-FFF2-40B4-BE49-F238E27FC236}">
                <a16:creationId xmlns:a16="http://schemas.microsoft.com/office/drawing/2014/main" id="{D30C6600-0FB4-A409-274D-1CE31CA2C333}"/>
              </a:ext>
            </a:extLst>
          </p:cNvPr>
          <p:cNvSpPr txBox="1"/>
          <p:nvPr/>
        </p:nvSpPr>
        <p:spPr>
          <a:xfrm>
            <a:off x="6893187" y="1671641"/>
            <a:ext cx="4843660" cy="1938992"/>
          </a:xfrm>
          <a:prstGeom prst="rect">
            <a:avLst/>
          </a:prstGeom>
          <a:noFill/>
        </p:spPr>
        <p:txBody>
          <a:bodyPr wrap="square">
            <a:spAutoFit/>
          </a:bodyPr>
          <a:lstStyle/>
          <a:p>
            <a:pPr marL="342900" indent="-342900">
              <a:buFont typeface="Arial" panose="020B0604020202020204" pitchFamily="34" charset="0"/>
              <a:buChar char="•"/>
            </a:pPr>
            <a:r>
              <a:rPr lang="en-CH" sz="2400" dirty="0"/>
              <a:t>We would like to run some experiments with a Gaussian next step proposal, some with a rectangular proposal, etc.</a:t>
            </a:r>
          </a:p>
          <a:p>
            <a:pPr marL="342900" indent="-342900">
              <a:buFont typeface="Arial" panose="020B0604020202020204" pitchFamily="34" charset="0"/>
              <a:buChar char="•"/>
            </a:pPr>
            <a:r>
              <a:rPr lang="en-CH" sz="2400" b="1" dirty="0"/>
              <a:t>How can we do that?</a:t>
            </a:r>
          </a:p>
        </p:txBody>
      </p:sp>
      <p:cxnSp>
        <p:nvCxnSpPr>
          <p:cNvPr id="2" name="Straight Connector 1">
            <a:extLst>
              <a:ext uri="{FF2B5EF4-FFF2-40B4-BE49-F238E27FC236}">
                <a16:creationId xmlns:a16="http://schemas.microsoft.com/office/drawing/2014/main" id="{6EB0FF55-0A11-0C6B-594C-31602AE2E296}"/>
              </a:ext>
            </a:extLst>
          </p:cNvPr>
          <p:cNvCxnSpPr>
            <a:cxnSpLocks/>
          </p:cNvCxnSpPr>
          <p:nvPr/>
        </p:nvCxnSpPr>
        <p:spPr>
          <a:xfrm flipH="1">
            <a:off x="107293" y="2679700"/>
            <a:ext cx="501869" cy="0"/>
          </a:xfrm>
          <a:prstGeom prst="line">
            <a:avLst/>
          </a:prstGeom>
          <a:ln w="38100">
            <a:solidFill>
              <a:srgbClr val="C00000"/>
            </a:solidFill>
            <a:headEnd type="none"/>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2276DC73-7D00-B172-5F42-B5C1A2EE60ED}"/>
              </a:ext>
            </a:extLst>
          </p:cNvPr>
          <p:cNvCxnSpPr>
            <a:cxnSpLocks/>
          </p:cNvCxnSpPr>
          <p:nvPr/>
        </p:nvCxnSpPr>
        <p:spPr>
          <a:xfrm flipH="1">
            <a:off x="107293" y="4445000"/>
            <a:ext cx="362607" cy="0"/>
          </a:xfrm>
          <a:prstGeom prst="line">
            <a:avLst/>
          </a:prstGeom>
          <a:ln w="38100">
            <a:solidFill>
              <a:srgbClr val="C00000"/>
            </a:solidFill>
            <a:headEnd type="triangl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C554163-0B34-55DD-0FD1-C371A093FE91}"/>
              </a:ext>
            </a:extLst>
          </p:cNvPr>
          <p:cNvCxnSpPr>
            <a:cxnSpLocks/>
          </p:cNvCxnSpPr>
          <p:nvPr/>
        </p:nvCxnSpPr>
        <p:spPr>
          <a:xfrm>
            <a:off x="107293" y="2679700"/>
            <a:ext cx="0" cy="1765300"/>
          </a:xfrm>
          <a:prstGeom prst="line">
            <a:avLst/>
          </a:prstGeom>
          <a:ln w="38100">
            <a:solidFill>
              <a:srgbClr val="C00000"/>
            </a:solidFill>
            <a:head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14470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D77586A-3F2C-5867-1E4F-6B27C7C94012}"/>
              </a:ext>
            </a:extLst>
          </p:cNvPr>
          <p:cNvPicPr>
            <a:picLocks noChangeAspect="1"/>
          </p:cNvPicPr>
          <p:nvPr/>
        </p:nvPicPr>
        <p:blipFill>
          <a:blip r:embed="rId2"/>
          <a:stretch>
            <a:fillRect/>
          </a:stretch>
        </p:blipFill>
        <p:spPr>
          <a:xfrm>
            <a:off x="434342" y="3959750"/>
            <a:ext cx="3821379" cy="2082965"/>
          </a:xfrm>
          <a:prstGeom prst="rect">
            <a:avLst/>
          </a:prstGeom>
        </p:spPr>
      </p:pic>
      <p:sp>
        <p:nvSpPr>
          <p:cNvPr id="2" name="Title 1">
            <a:extLst>
              <a:ext uri="{FF2B5EF4-FFF2-40B4-BE49-F238E27FC236}">
                <a16:creationId xmlns:a16="http://schemas.microsoft.com/office/drawing/2014/main" id="{51AAB4C8-08B0-A61E-E5EE-E2654DF8F07C}"/>
              </a:ext>
            </a:extLst>
          </p:cNvPr>
          <p:cNvSpPr>
            <a:spLocks noGrp="1"/>
          </p:cNvSpPr>
          <p:nvPr>
            <p:ph type="title"/>
          </p:nvPr>
        </p:nvSpPr>
        <p:spPr/>
        <p:txBody>
          <a:bodyPr/>
          <a:lstStyle/>
          <a:p>
            <a:r>
              <a:rPr lang="en-CH" dirty="0"/>
              <a:t>The inheritance solution</a:t>
            </a:r>
          </a:p>
        </p:txBody>
      </p:sp>
      <p:sp>
        <p:nvSpPr>
          <p:cNvPr id="3" name="Footer Placeholder 2">
            <a:extLst>
              <a:ext uri="{FF2B5EF4-FFF2-40B4-BE49-F238E27FC236}">
                <a16:creationId xmlns:a16="http://schemas.microsoft.com/office/drawing/2014/main" id="{42895A4D-89D8-0740-B8ED-8D550DCF66C2}"/>
              </a:ext>
            </a:extLst>
          </p:cNvPr>
          <p:cNvSpPr>
            <a:spLocks noGrp="1"/>
          </p:cNvSpPr>
          <p:nvPr>
            <p:ph type="ftr" sz="quarter" idx="11"/>
          </p:nvPr>
        </p:nvSpPr>
        <p:spPr/>
        <p:txBody>
          <a:bodyPr/>
          <a:lstStyle/>
          <a:p>
            <a:r>
              <a:rPr lang="en-US"/>
              <a:t>June 2023, v. 2.0, CC BY-SA 4.0</a:t>
            </a:r>
          </a:p>
        </p:txBody>
      </p:sp>
      <p:cxnSp>
        <p:nvCxnSpPr>
          <p:cNvPr id="7" name="Straight Arrow Connector 6">
            <a:extLst>
              <a:ext uri="{FF2B5EF4-FFF2-40B4-BE49-F238E27FC236}">
                <a16:creationId xmlns:a16="http://schemas.microsoft.com/office/drawing/2014/main" id="{4D361D45-2AE5-6BDA-C7FD-61F8E724439C}"/>
              </a:ext>
            </a:extLst>
          </p:cNvPr>
          <p:cNvCxnSpPr>
            <a:cxnSpLocks/>
          </p:cNvCxnSpPr>
          <p:nvPr/>
        </p:nvCxnSpPr>
        <p:spPr>
          <a:xfrm>
            <a:off x="2367486" y="2875567"/>
            <a:ext cx="0" cy="81979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D776A66A-A161-534C-40E2-8E3EE6D93F87}"/>
              </a:ext>
            </a:extLst>
          </p:cNvPr>
          <p:cNvCxnSpPr>
            <a:cxnSpLocks/>
          </p:cNvCxnSpPr>
          <p:nvPr/>
        </p:nvCxnSpPr>
        <p:spPr>
          <a:xfrm>
            <a:off x="5065454" y="2810542"/>
            <a:ext cx="849464" cy="6679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2A7BBEE-740B-E9BE-E550-3A3F728C30CA}"/>
              </a:ext>
            </a:extLst>
          </p:cNvPr>
          <p:cNvCxnSpPr>
            <a:cxnSpLocks/>
          </p:cNvCxnSpPr>
          <p:nvPr/>
        </p:nvCxnSpPr>
        <p:spPr>
          <a:xfrm>
            <a:off x="5904168" y="1604789"/>
            <a:ext cx="91805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7EAA6905-8B23-B73F-6222-7A8735C6AC24}"/>
              </a:ext>
            </a:extLst>
          </p:cNvPr>
          <p:cNvPicPr>
            <a:picLocks noChangeAspect="1"/>
          </p:cNvPicPr>
          <p:nvPr/>
        </p:nvPicPr>
        <p:blipFill>
          <a:blip r:embed="rId3"/>
          <a:stretch>
            <a:fillRect/>
          </a:stretch>
        </p:blipFill>
        <p:spPr>
          <a:xfrm>
            <a:off x="4911529" y="3939738"/>
            <a:ext cx="3821379" cy="2122988"/>
          </a:xfrm>
          <a:prstGeom prst="rect">
            <a:avLst/>
          </a:prstGeom>
        </p:spPr>
      </p:pic>
      <p:pic>
        <p:nvPicPr>
          <p:cNvPr id="21" name="Picture 20">
            <a:extLst>
              <a:ext uri="{FF2B5EF4-FFF2-40B4-BE49-F238E27FC236}">
                <a16:creationId xmlns:a16="http://schemas.microsoft.com/office/drawing/2014/main" id="{BD136C5B-BE53-03F3-BFDF-60617455CD00}"/>
              </a:ext>
            </a:extLst>
          </p:cNvPr>
          <p:cNvPicPr>
            <a:picLocks noChangeAspect="1"/>
          </p:cNvPicPr>
          <p:nvPr/>
        </p:nvPicPr>
        <p:blipFill rotWithShape="1">
          <a:blip r:embed="rId4"/>
          <a:srcRect b="11007"/>
          <a:stretch/>
        </p:blipFill>
        <p:spPr>
          <a:xfrm>
            <a:off x="7239000" y="1348695"/>
            <a:ext cx="3896016" cy="2080305"/>
          </a:xfrm>
          <a:prstGeom prst="rect">
            <a:avLst/>
          </a:prstGeom>
        </p:spPr>
      </p:pic>
      <p:grpSp>
        <p:nvGrpSpPr>
          <p:cNvPr id="41" name="Group 40">
            <a:extLst>
              <a:ext uri="{FF2B5EF4-FFF2-40B4-BE49-F238E27FC236}">
                <a16:creationId xmlns:a16="http://schemas.microsoft.com/office/drawing/2014/main" id="{396BAE7F-231A-6EB5-E93B-36A782197041}"/>
              </a:ext>
            </a:extLst>
          </p:cNvPr>
          <p:cNvGrpSpPr/>
          <p:nvPr/>
        </p:nvGrpSpPr>
        <p:grpSpPr>
          <a:xfrm>
            <a:off x="1632715" y="4569575"/>
            <a:ext cx="1376413" cy="1376413"/>
            <a:chOff x="1632715" y="4569575"/>
            <a:chExt cx="1376413" cy="1376413"/>
          </a:xfrm>
        </p:grpSpPr>
        <p:sp>
          <p:nvSpPr>
            <p:cNvPr id="26" name="Oval 25">
              <a:extLst>
                <a:ext uri="{FF2B5EF4-FFF2-40B4-BE49-F238E27FC236}">
                  <a16:creationId xmlns:a16="http://schemas.microsoft.com/office/drawing/2014/main" id="{F4A42296-2ECA-5BE4-8192-5B7FE7BF2106}"/>
                </a:ext>
              </a:extLst>
            </p:cNvPr>
            <p:cNvSpPr/>
            <p:nvPr/>
          </p:nvSpPr>
          <p:spPr>
            <a:xfrm>
              <a:off x="1815595" y="4983462"/>
              <a:ext cx="1010653"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24" name="Straight Arrow Connector 23">
              <a:extLst>
                <a:ext uri="{FF2B5EF4-FFF2-40B4-BE49-F238E27FC236}">
                  <a16:creationId xmlns:a16="http://schemas.microsoft.com/office/drawing/2014/main" id="{6FC5BE9B-BC70-B4B1-C32B-D84A6E76EE16}"/>
                </a:ext>
              </a:extLst>
            </p:cNvPr>
            <p:cNvCxnSpPr>
              <a:cxnSpLocks/>
            </p:cNvCxnSpPr>
            <p:nvPr/>
          </p:nvCxnSpPr>
          <p:spPr>
            <a:xfrm>
              <a:off x="1632715" y="5257782"/>
              <a:ext cx="137641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93C3127-8C27-5A36-A679-010E7CC6DAAD}"/>
                </a:ext>
              </a:extLst>
            </p:cNvPr>
            <p:cNvCxnSpPr>
              <a:cxnSpLocks/>
            </p:cNvCxnSpPr>
            <p:nvPr/>
          </p:nvCxnSpPr>
          <p:spPr>
            <a:xfrm rot="16200000">
              <a:off x="1632715" y="5257782"/>
              <a:ext cx="137641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36A7F6B-6F37-EDFB-6822-8DE0F27B87AF}"/>
              </a:ext>
            </a:extLst>
          </p:cNvPr>
          <p:cNvGrpSpPr/>
          <p:nvPr/>
        </p:nvGrpSpPr>
        <p:grpSpPr>
          <a:xfrm>
            <a:off x="5913120" y="4666301"/>
            <a:ext cx="1376413" cy="1376413"/>
            <a:chOff x="5913120" y="4666301"/>
            <a:chExt cx="1376413" cy="1376413"/>
          </a:xfrm>
        </p:grpSpPr>
        <p:sp>
          <p:nvSpPr>
            <p:cNvPr id="33" name="Rectangle 32">
              <a:extLst>
                <a:ext uri="{FF2B5EF4-FFF2-40B4-BE49-F238E27FC236}">
                  <a16:creationId xmlns:a16="http://schemas.microsoft.com/office/drawing/2014/main" id="{17AAC2DE-7789-FD86-655B-C9C532D4E425}"/>
                </a:ext>
              </a:extLst>
            </p:cNvPr>
            <p:cNvSpPr/>
            <p:nvPr/>
          </p:nvSpPr>
          <p:spPr>
            <a:xfrm>
              <a:off x="6381481" y="4954822"/>
              <a:ext cx="441166" cy="7993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31" name="Straight Arrow Connector 30">
              <a:extLst>
                <a:ext uri="{FF2B5EF4-FFF2-40B4-BE49-F238E27FC236}">
                  <a16:creationId xmlns:a16="http://schemas.microsoft.com/office/drawing/2014/main" id="{71486041-6F66-825A-717A-CE8F290D19CB}"/>
                </a:ext>
              </a:extLst>
            </p:cNvPr>
            <p:cNvCxnSpPr>
              <a:cxnSpLocks/>
            </p:cNvCxnSpPr>
            <p:nvPr/>
          </p:nvCxnSpPr>
          <p:spPr>
            <a:xfrm>
              <a:off x="5913120" y="5354508"/>
              <a:ext cx="137641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FECDF7E8-10A3-0971-3704-495054B326ED}"/>
                </a:ext>
              </a:extLst>
            </p:cNvPr>
            <p:cNvCxnSpPr>
              <a:cxnSpLocks/>
            </p:cNvCxnSpPr>
            <p:nvPr/>
          </p:nvCxnSpPr>
          <p:spPr>
            <a:xfrm rot="16200000">
              <a:off x="5913120" y="5354508"/>
              <a:ext cx="137641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5" name="Straight Arrow Connector 34">
            <a:extLst>
              <a:ext uri="{FF2B5EF4-FFF2-40B4-BE49-F238E27FC236}">
                <a16:creationId xmlns:a16="http://schemas.microsoft.com/office/drawing/2014/main" id="{7E310DB9-8339-8A8C-AC1C-355CDD15A602}"/>
              </a:ext>
            </a:extLst>
          </p:cNvPr>
          <p:cNvCxnSpPr>
            <a:cxnSpLocks/>
          </p:cNvCxnSpPr>
          <p:nvPr/>
        </p:nvCxnSpPr>
        <p:spPr>
          <a:xfrm>
            <a:off x="8550028" y="2682526"/>
            <a:ext cx="137641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DC979C2-6E7A-49C5-9BA9-4085B7EB727B}"/>
              </a:ext>
            </a:extLst>
          </p:cNvPr>
          <p:cNvCxnSpPr>
            <a:cxnSpLocks/>
          </p:cNvCxnSpPr>
          <p:nvPr/>
        </p:nvCxnSpPr>
        <p:spPr>
          <a:xfrm rot="16200000">
            <a:off x="8550028" y="2682526"/>
            <a:ext cx="137641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565CD772-16AA-DC73-99C5-F7F5249B5BB3}"/>
              </a:ext>
            </a:extLst>
          </p:cNvPr>
          <p:cNvSpPr/>
          <p:nvPr/>
        </p:nvSpPr>
        <p:spPr>
          <a:xfrm>
            <a:off x="9110218" y="2257109"/>
            <a:ext cx="256032" cy="25603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8" name="Oval 37">
            <a:extLst>
              <a:ext uri="{FF2B5EF4-FFF2-40B4-BE49-F238E27FC236}">
                <a16:creationId xmlns:a16="http://schemas.microsoft.com/office/drawing/2014/main" id="{3570CB0C-E424-8757-C368-ABCEE227A9FA}"/>
              </a:ext>
            </a:extLst>
          </p:cNvPr>
          <p:cNvSpPr/>
          <p:nvPr/>
        </p:nvSpPr>
        <p:spPr>
          <a:xfrm>
            <a:off x="9110218" y="2875567"/>
            <a:ext cx="256032" cy="25603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9" name="Oval 38">
            <a:extLst>
              <a:ext uri="{FF2B5EF4-FFF2-40B4-BE49-F238E27FC236}">
                <a16:creationId xmlns:a16="http://schemas.microsoft.com/office/drawing/2014/main" id="{F350491A-5D61-138D-5717-3649616A4639}"/>
              </a:ext>
            </a:extLst>
          </p:cNvPr>
          <p:cNvSpPr/>
          <p:nvPr/>
        </p:nvSpPr>
        <p:spPr>
          <a:xfrm>
            <a:off x="8746380" y="2564372"/>
            <a:ext cx="256032" cy="25603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0" name="Oval 39">
            <a:extLst>
              <a:ext uri="{FF2B5EF4-FFF2-40B4-BE49-F238E27FC236}">
                <a16:creationId xmlns:a16="http://schemas.microsoft.com/office/drawing/2014/main" id="{0685BF0F-20DD-F373-8231-3D354B19C25B}"/>
              </a:ext>
            </a:extLst>
          </p:cNvPr>
          <p:cNvSpPr/>
          <p:nvPr/>
        </p:nvSpPr>
        <p:spPr>
          <a:xfrm>
            <a:off x="9454322" y="2554510"/>
            <a:ext cx="256032" cy="25603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45" name="Picture 44">
            <a:extLst>
              <a:ext uri="{FF2B5EF4-FFF2-40B4-BE49-F238E27FC236}">
                <a16:creationId xmlns:a16="http://schemas.microsoft.com/office/drawing/2014/main" id="{5E9300E7-1D90-6384-374C-C67089E6141E}"/>
              </a:ext>
            </a:extLst>
          </p:cNvPr>
          <p:cNvPicPr>
            <a:picLocks noChangeAspect="1"/>
          </p:cNvPicPr>
          <p:nvPr/>
        </p:nvPicPr>
        <p:blipFill>
          <a:blip r:embed="rId5"/>
          <a:stretch>
            <a:fillRect/>
          </a:stretch>
        </p:blipFill>
        <p:spPr>
          <a:xfrm>
            <a:off x="471514" y="1360017"/>
            <a:ext cx="5368646" cy="953311"/>
          </a:xfrm>
          <a:prstGeom prst="rect">
            <a:avLst/>
          </a:prstGeom>
        </p:spPr>
      </p:pic>
    </p:spTree>
    <p:extLst>
      <p:ext uri="{BB962C8B-B14F-4D97-AF65-F5344CB8AC3E}">
        <p14:creationId xmlns:p14="http://schemas.microsoft.com/office/powerpoint/2010/main" val="30538358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45">
            <a:extLst>
              <a:ext uri="{FF2B5EF4-FFF2-40B4-BE49-F238E27FC236}">
                <a16:creationId xmlns:a16="http://schemas.microsoft.com/office/drawing/2014/main" id="{33CAEB8A-8BB9-39D6-8983-0FF7F2632565}"/>
              </a:ext>
            </a:extLst>
          </p:cNvPr>
          <p:cNvPicPr>
            <a:picLocks noChangeAspect="1"/>
          </p:cNvPicPr>
          <p:nvPr/>
        </p:nvPicPr>
        <p:blipFill>
          <a:blip r:embed="rId2"/>
          <a:stretch>
            <a:fillRect/>
          </a:stretch>
        </p:blipFill>
        <p:spPr>
          <a:xfrm>
            <a:off x="584823" y="3280157"/>
            <a:ext cx="8404942" cy="2280609"/>
          </a:xfrm>
          <a:prstGeom prst="rect">
            <a:avLst/>
          </a:prstGeom>
        </p:spPr>
      </p:pic>
      <p:sp>
        <p:nvSpPr>
          <p:cNvPr id="4" name="TextBox 3">
            <a:extLst>
              <a:ext uri="{FF2B5EF4-FFF2-40B4-BE49-F238E27FC236}">
                <a16:creationId xmlns:a16="http://schemas.microsoft.com/office/drawing/2014/main" id="{24077B59-0805-14CF-B7DE-C7319DA52DD5}"/>
              </a:ext>
            </a:extLst>
          </p:cNvPr>
          <p:cNvSpPr txBox="1"/>
          <p:nvPr/>
        </p:nvSpPr>
        <p:spPr>
          <a:xfrm>
            <a:off x="2122173" y="1783547"/>
            <a:ext cx="7947654" cy="830997"/>
          </a:xfrm>
          <a:prstGeom prst="rect">
            <a:avLst/>
          </a:prstGeom>
          <a:noFill/>
        </p:spPr>
        <p:txBody>
          <a:bodyPr wrap="square" rtlCol="0">
            <a:spAutoFit/>
          </a:bodyPr>
          <a:lstStyle/>
          <a:p>
            <a:r>
              <a:rPr lang="en-CH" sz="2400" b="1" dirty="0"/>
              <a:t>New requirement: </a:t>
            </a:r>
            <a:r>
              <a:rPr lang="en-CH" sz="2400" dirty="0"/>
              <a:t>the way of combining next step proposal and context map can also vary</a:t>
            </a:r>
          </a:p>
        </p:txBody>
      </p:sp>
      <p:sp>
        <p:nvSpPr>
          <p:cNvPr id="29" name="Title 1">
            <a:extLst>
              <a:ext uri="{FF2B5EF4-FFF2-40B4-BE49-F238E27FC236}">
                <a16:creationId xmlns:a16="http://schemas.microsoft.com/office/drawing/2014/main" id="{5ED7BAA8-9B3F-549F-820C-515FF7E3EC02}"/>
              </a:ext>
            </a:extLst>
          </p:cNvPr>
          <p:cNvSpPr>
            <a:spLocks noGrp="1"/>
          </p:cNvSpPr>
          <p:nvPr>
            <p:ph type="title"/>
          </p:nvPr>
        </p:nvSpPr>
        <p:spPr>
          <a:xfrm>
            <a:off x="336331" y="365126"/>
            <a:ext cx="11456276" cy="953312"/>
          </a:xfrm>
        </p:spPr>
        <p:txBody>
          <a:bodyPr/>
          <a:lstStyle/>
          <a:p>
            <a:r>
              <a:rPr lang="en-CH"/>
              <a:t>The problem with inheritance</a:t>
            </a:r>
            <a:endParaRPr lang="en-DE" dirty="0"/>
          </a:p>
        </p:txBody>
      </p:sp>
      <p:cxnSp>
        <p:nvCxnSpPr>
          <p:cNvPr id="2" name="Straight Connector 1">
            <a:extLst>
              <a:ext uri="{FF2B5EF4-FFF2-40B4-BE49-F238E27FC236}">
                <a16:creationId xmlns:a16="http://schemas.microsoft.com/office/drawing/2014/main" id="{BAD191D1-3A9C-AC00-8CB5-A3CE88F9C5FC}"/>
              </a:ext>
            </a:extLst>
          </p:cNvPr>
          <p:cNvCxnSpPr>
            <a:cxnSpLocks/>
          </p:cNvCxnSpPr>
          <p:nvPr/>
        </p:nvCxnSpPr>
        <p:spPr>
          <a:xfrm>
            <a:off x="7656723" y="4924386"/>
            <a:ext cx="1630496" cy="0"/>
          </a:xfrm>
          <a:prstGeom prst="line">
            <a:avLst/>
          </a:prstGeom>
          <a:ln w="38100">
            <a:solidFill>
              <a:srgbClr val="C00000"/>
            </a:solidFill>
            <a:head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C803417-1055-F7AC-A108-FC577BB1DCA8}"/>
              </a:ext>
            </a:extLst>
          </p:cNvPr>
          <p:cNvSpPr txBox="1"/>
          <p:nvPr/>
        </p:nvSpPr>
        <p:spPr>
          <a:xfrm>
            <a:off x="9337702" y="4462721"/>
            <a:ext cx="2313542" cy="923330"/>
          </a:xfrm>
          <a:prstGeom prst="rect">
            <a:avLst/>
          </a:prstGeom>
          <a:noFill/>
        </p:spPr>
        <p:txBody>
          <a:bodyPr wrap="square" rtlCol="0">
            <a:spAutoFit/>
          </a:bodyPr>
          <a:lstStyle/>
          <a:p>
            <a:r>
              <a:rPr lang="en-CH" dirty="0"/>
              <a:t>This combination can now be done through product, sum, or other </a:t>
            </a:r>
          </a:p>
        </p:txBody>
      </p:sp>
    </p:spTree>
    <p:extLst>
      <p:ext uri="{BB962C8B-B14F-4D97-AF65-F5344CB8AC3E}">
        <p14:creationId xmlns:p14="http://schemas.microsoft.com/office/powerpoint/2010/main" val="20764919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64F18-D1D4-8749-5DB2-C41064B6BA1C}"/>
              </a:ext>
            </a:extLst>
          </p:cNvPr>
          <p:cNvSpPr>
            <a:spLocks noGrp="1"/>
          </p:cNvSpPr>
          <p:nvPr>
            <p:ph type="title"/>
          </p:nvPr>
        </p:nvSpPr>
        <p:spPr/>
        <p:txBody>
          <a:bodyPr/>
          <a:lstStyle/>
          <a:p>
            <a:r>
              <a:rPr lang="en-CH"/>
              <a:t>The problem with inheritance</a:t>
            </a:r>
            <a:endParaRPr lang="en-DE" dirty="0"/>
          </a:p>
        </p:txBody>
      </p:sp>
      <p:sp>
        <p:nvSpPr>
          <p:cNvPr id="3" name="Footer Placeholder 2">
            <a:extLst>
              <a:ext uri="{FF2B5EF4-FFF2-40B4-BE49-F238E27FC236}">
                <a16:creationId xmlns:a16="http://schemas.microsoft.com/office/drawing/2014/main" id="{FAE0C760-5DE9-6795-47E4-035F254C15D1}"/>
              </a:ext>
            </a:extLst>
          </p:cNvPr>
          <p:cNvSpPr>
            <a:spLocks noGrp="1"/>
          </p:cNvSpPr>
          <p:nvPr>
            <p:ph type="ftr" sz="quarter" idx="11"/>
          </p:nvPr>
        </p:nvSpPr>
        <p:spPr/>
        <p:txBody>
          <a:bodyPr/>
          <a:lstStyle/>
          <a:p>
            <a:r>
              <a:rPr lang="en-US"/>
              <a:t>June 2023, v. 2.0, CC BY-SA 4.0</a:t>
            </a:r>
          </a:p>
        </p:txBody>
      </p:sp>
      <p:sp>
        <p:nvSpPr>
          <p:cNvPr id="4" name="Footer Placeholder 2">
            <a:extLst>
              <a:ext uri="{FF2B5EF4-FFF2-40B4-BE49-F238E27FC236}">
                <a16:creationId xmlns:a16="http://schemas.microsoft.com/office/drawing/2014/main" id="{56CA6728-9F74-CF56-2A5E-06EA42396DAE}"/>
              </a:ext>
            </a:extLst>
          </p:cNvPr>
          <p:cNvSpPr txBox="1">
            <a:spLocks/>
          </p:cNvSpPr>
          <p:nvPr/>
        </p:nvSpPr>
        <p:spPr>
          <a:xfrm>
            <a:off x="7239000" y="6356350"/>
            <a:ext cx="41148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June 2023, v. 2.0, CC BY-SA 4.0</a:t>
            </a:r>
          </a:p>
        </p:txBody>
      </p:sp>
      <p:pic>
        <p:nvPicPr>
          <p:cNvPr id="5" name="Picture 4">
            <a:extLst>
              <a:ext uri="{FF2B5EF4-FFF2-40B4-BE49-F238E27FC236}">
                <a16:creationId xmlns:a16="http://schemas.microsoft.com/office/drawing/2014/main" id="{3C166880-D1BD-02F0-A3EC-FB31F1440B88}"/>
              </a:ext>
            </a:extLst>
          </p:cNvPr>
          <p:cNvPicPr>
            <a:picLocks noChangeAspect="1"/>
          </p:cNvPicPr>
          <p:nvPr/>
        </p:nvPicPr>
        <p:blipFill>
          <a:blip r:embed="rId2"/>
          <a:stretch>
            <a:fillRect/>
          </a:stretch>
        </p:blipFill>
        <p:spPr>
          <a:xfrm>
            <a:off x="6559832" y="1392067"/>
            <a:ext cx="5455206" cy="4754733"/>
          </a:xfrm>
          <a:prstGeom prst="rect">
            <a:avLst/>
          </a:prstGeom>
        </p:spPr>
      </p:pic>
      <p:sp>
        <p:nvSpPr>
          <p:cNvPr id="6" name="TextBox 5">
            <a:extLst>
              <a:ext uri="{FF2B5EF4-FFF2-40B4-BE49-F238E27FC236}">
                <a16:creationId xmlns:a16="http://schemas.microsoft.com/office/drawing/2014/main" id="{B5450F7B-0B99-4921-3ACB-7B275874E9D2}"/>
              </a:ext>
            </a:extLst>
          </p:cNvPr>
          <p:cNvSpPr txBox="1"/>
          <p:nvPr/>
        </p:nvSpPr>
        <p:spPr>
          <a:xfrm>
            <a:off x="491735" y="1510435"/>
            <a:ext cx="5446364" cy="830997"/>
          </a:xfrm>
          <a:prstGeom prst="rect">
            <a:avLst/>
          </a:prstGeom>
          <a:noFill/>
        </p:spPr>
        <p:txBody>
          <a:bodyPr wrap="square" rtlCol="0">
            <a:spAutoFit/>
          </a:bodyPr>
          <a:lstStyle/>
          <a:p>
            <a:r>
              <a:rPr lang="en-CH" sz="2400" dirty="0"/>
              <a:t>The inheritance approach leads to a </a:t>
            </a:r>
            <a:r>
              <a:rPr lang="en-CH" sz="2400" b="1" dirty="0"/>
              <a:t>combinatorial explosion of subclasses</a:t>
            </a:r>
          </a:p>
        </p:txBody>
      </p:sp>
      <p:sp>
        <p:nvSpPr>
          <p:cNvPr id="7" name="TextBox 6">
            <a:extLst>
              <a:ext uri="{FF2B5EF4-FFF2-40B4-BE49-F238E27FC236}">
                <a16:creationId xmlns:a16="http://schemas.microsoft.com/office/drawing/2014/main" id="{80D4AB1C-F95C-BF0A-CA90-725D33379582}"/>
              </a:ext>
            </a:extLst>
          </p:cNvPr>
          <p:cNvSpPr txBox="1"/>
          <p:nvPr/>
        </p:nvSpPr>
        <p:spPr>
          <a:xfrm>
            <a:off x="523655" y="3341164"/>
            <a:ext cx="3165289" cy="1200329"/>
          </a:xfrm>
          <a:prstGeom prst="rect">
            <a:avLst/>
          </a:prstGeom>
          <a:noFill/>
        </p:spPr>
        <p:txBody>
          <a:bodyPr wrap="square" rtlCol="0">
            <a:spAutoFit/>
          </a:bodyPr>
          <a:lstStyle/>
          <a:p>
            <a:r>
              <a:rPr lang="en-CH" sz="2400" dirty="0">
                <a:latin typeface="Courier New" panose="02070309020205020404" pitchFamily="49" charset="0"/>
                <a:cs typeface="Courier New" panose="02070309020205020404" pitchFamily="49" charset="0"/>
              </a:rPr>
              <a:t>Gaussian</a:t>
            </a:r>
          </a:p>
          <a:p>
            <a:r>
              <a:rPr lang="en-CH" sz="2400" dirty="0">
                <a:latin typeface="Courier New" panose="02070309020205020404" pitchFamily="49" charset="0"/>
                <a:cs typeface="Courier New" panose="02070309020205020404" pitchFamily="49" charset="0"/>
              </a:rPr>
              <a:t>Rectangular</a:t>
            </a:r>
          </a:p>
          <a:p>
            <a:r>
              <a:rPr lang="en-CH" sz="2400" dirty="0">
                <a:latin typeface="Courier New" panose="02070309020205020404" pitchFamily="49" charset="0"/>
                <a:cs typeface="Courier New" panose="02070309020205020404" pitchFamily="49" charset="0"/>
              </a:rPr>
              <a:t>Jumping</a:t>
            </a:r>
          </a:p>
        </p:txBody>
      </p:sp>
      <p:sp>
        <p:nvSpPr>
          <p:cNvPr id="8" name="TextBox 7">
            <a:extLst>
              <a:ext uri="{FF2B5EF4-FFF2-40B4-BE49-F238E27FC236}">
                <a16:creationId xmlns:a16="http://schemas.microsoft.com/office/drawing/2014/main" id="{B1CF5D12-41BB-9337-D2A8-6ACD2C1E25EF}"/>
              </a:ext>
            </a:extLst>
          </p:cNvPr>
          <p:cNvSpPr txBox="1"/>
          <p:nvPr/>
        </p:nvSpPr>
        <p:spPr>
          <a:xfrm>
            <a:off x="3391108" y="3476443"/>
            <a:ext cx="1858044" cy="830997"/>
          </a:xfrm>
          <a:prstGeom prst="rect">
            <a:avLst/>
          </a:prstGeom>
          <a:noFill/>
        </p:spPr>
        <p:txBody>
          <a:bodyPr wrap="square" rtlCol="0">
            <a:spAutoFit/>
          </a:bodyPr>
          <a:lstStyle/>
          <a:p>
            <a:r>
              <a:rPr lang="en-CH" sz="2400" dirty="0">
                <a:latin typeface="Courier New" panose="02070309020205020404" pitchFamily="49" charset="0"/>
                <a:cs typeface="Courier New" panose="02070309020205020404" pitchFamily="49" charset="0"/>
              </a:rPr>
              <a:t>Product</a:t>
            </a:r>
          </a:p>
          <a:p>
            <a:r>
              <a:rPr lang="en-CH" sz="2400" dirty="0">
                <a:latin typeface="Courier New" panose="02070309020205020404" pitchFamily="49" charset="0"/>
                <a:cs typeface="Courier New" panose="02070309020205020404" pitchFamily="49" charset="0"/>
              </a:rPr>
              <a:t>Sum</a:t>
            </a:r>
          </a:p>
        </p:txBody>
      </p:sp>
      <p:sp>
        <p:nvSpPr>
          <p:cNvPr id="9" name="TextBox 8">
            <a:extLst>
              <a:ext uri="{FF2B5EF4-FFF2-40B4-BE49-F238E27FC236}">
                <a16:creationId xmlns:a16="http://schemas.microsoft.com/office/drawing/2014/main" id="{4BEE6BFA-5984-26DF-E166-074749520D2C}"/>
              </a:ext>
            </a:extLst>
          </p:cNvPr>
          <p:cNvSpPr txBox="1"/>
          <p:nvPr/>
        </p:nvSpPr>
        <p:spPr>
          <a:xfrm>
            <a:off x="2832800" y="3592569"/>
            <a:ext cx="382117" cy="461665"/>
          </a:xfrm>
          <a:prstGeom prst="rect">
            <a:avLst/>
          </a:prstGeom>
          <a:noFill/>
        </p:spPr>
        <p:txBody>
          <a:bodyPr wrap="square" rtlCol="0">
            <a:spAutoFit/>
          </a:bodyPr>
          <a:lstStyle/>
          <a:p>
            <a:r>
              <a:rPr lang="en-CH" sz="2400" dirty="0">
                <a:latin typeface="Courier New" panose="02070309020205020404" pitchFamily="49" charset="0"/>
                <a:cs typeface="Courier New" panose="02070309020205020404" pitchFamily="49" charset="0"/>
              </a:rPr>
              <a:t>x</a:t>
            </a:r>
          </a:p>
        </p:txBody>
      </p:sp>
      <p:sp>
        <p:nvSpPr>
          <p:cNvPr id="10" name="Rectangle 9">
            <a:extLst>
              <a:ext uri="{FF2B5EF4-FFF2-40B4-BE49-F238E27FC236}">
                <a16:creationId xmlns:a16="http://schemas.microsoft.com/office/drawing/2014/main" id="{3838E5BF-B0EB-A8D7-B5E6-BC3271F52C50}"/>
              </a:ext>
            </a:extLst>
          </p:cNvPr>
          <p:cNvSpPr/>
          <p:nvPr/>
        </p:nvSpPr>
        <p:spPr>
          <a:xfrm>
            <a:off x="288957" y="3127148"/>
            <a:ext cx="4600544" cy="1813028"/>
          </a:xfrm>
          <a:prstGeom prst="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11" name="Straight Arrow Connector 10">
            <a:extLst>
              <a:ext uri="{FF2B5EF4-FFF2-40B4-BE49-F238E27FC236}">
                <a16:creationId xmlns:a16="http://schemas.microsoft.com/office/drawing/2014/main" id="{43F6A110-09B4-A404-30A4-DCB5D1F21291}"/>
              </a:ext>
            </a:extLst>
          </p:cNvPr>
          <p:cNvCxnSpPr>
            <a:cxnSpLocks/>
            <a:stCxn id="10" idx="3"/>
          </p:cNvCxnSpPr>
          <p:nvPr/>
        </p:nvCxnSpPr>
        <p:spPr>
          <a:xfrm flipV="1">
            <a:off x="4889501" y="1453717"/>
            <a:ext cx="1625145" cy="2579945"/>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475FBA5-108B-F9F8-39FC-CF7A1BEDF561}"/>
              </a:ext>
            </a:extLst>
          </p:cNvPr>
          <p:cNvCxnSpPr>
            <a:cxnSpLocks/>
            <a:stCxn id="10" idx="3"/>
          </p:cNvCxnSpPr>
          <p:nvPr/>
        </p:nvCxnSpPr>
        <p:spPr>
          <a:xfrm flipV="1">
            <a:off x="4889501" y="2782525"/>
            <a:ext cx="1511299" cy="1251137"/>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0DAE16D-A5F7-F1AA-29F3-4AE33F35800F}"/>
              </a:ext>
            </a:extLst>
          </p:cNvPr>
          <p:cNvCxnSpPr>
            <a:cxnSpLocks/>
            <a:stCxn id="10" idx="3"/>
          </p:cNvCxnSpPr>
          <p:nvPr/>
        </p:nvCxnSpPr>
        <p:spPr>
          <a:xfrm flipV="1">
            <a:off x="4889501" y="4031774"/>
            <a:ext cx="1511299" cy="1888"/>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D712DE3-1742-167F-5DBA-264456E8C542}"/>
              </a:ext>
            </a:extLst>
          </p:cNvPr>
          <p:cNvCxnSpPr>
            <a:cxnSpLocks/>
            <a:stCxn id="10" idx="3"/>
          </p:cNvCxnSpPr>
          <p:nvPr/>
        </p:nvCxnSpPr>
        <p:spPr>
          <a:xfrm>
            <a:off x="4889501" y="4033662"/>
            <a:ext cx="1625145" cy="1251137"/>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8385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8471-0880-5746-AF3A-3BF48898FDDC}"/>
              </a:ext>
            </a:extLst>
          </p:cNvPr>
          <p:cNvSpPr>
            <a:spLocks noGrp="1"/>
          </p:cNvSpPr>
          <p:nvPr>
            <p:ph type="title"/>
          </p:nvPr>
        </p:nvSpPr>
        <p:spPr/>
        <p:txBody>
          <a:bodyPr>
            <a:normAutofit/>
          </a:bodyPr>
          <a:lstStyle/>
          <a:p>
            <a:r>
              <a:rPr lang="en-US" sz="4000" dirty="0"/>
              <a:t>The good news: you can smell it</a:t>
            </a:r>
          </a:p>
        </p:txBody>
      </p:sp>
      <p:pic>
        <p:nvPicPr>
          <p:cNvPr id="8" name="Picture 7">
            <a:extLst>
              <a:ext uri="{FF2B5EF4-FFF2-40B4-BE49-F238E27FC236}">
                <a16:creationId xmlns:a16="http://schemas.microsoft.com/office/drawing/2014/main" id="{F53FC651-2404-1D4E-A533-F778C06911AC}"/>
              </a:ext>
            </a:extLst>
          </p:cNvPr>
          <p:cNvPicPr>
            <a:picLocks noChangeAspect="1"/>
          </p:cNvPicPr>
          <p:nvPr/>
        </p:nvPicPr>
        <p:blipFill>
          <a:blip r:embed="rId2"/>
          <a:stretch>
            <a:fillRect/>
          </a:stretch>
        </p:blipFill>
        <p:spPr>
          <a:xfrm>
            <a:off x="107163" y="1318438"/>
            <a:ext cx="6404982" cy="2127396"/>
          </a:xfrm>
          <a:prstGeom prst="rect">
            <a:avLst/>
          </a:prstGeom>
        </p:spPr>
      </p:pic>
      <p:pic>
        <p:nvPicPr>
          <p:cNvPr id="9" name="Picture 8">
            <a:extLst>
              <a:ext uri="{FF2B5EF4-FFF2-40B4-BE49-F238E27FC236}">
                <a16:creationId xmlns:a16="http://schemas.microsoft.com/office/drawing/2014/main" id="{D9A64AB8-5AE2-F14F-817E-F73266766562}"/>
              </a:ext>
            </a:extLst>
          </p:cNvPr>
          <p:cNvPicPr>
            <a:picLocks noChangeAspect="1"/>
          </p:cNvPicPr>
          <p:nvPr/>
        </p:nvPicPr>
        <p:blipFill>
          <a:blip r:embed="rId3"/>
          <a:stretch>
            <a:fillRect/>
          </a:stretch>
        </p:blipFill>
        <p:spPr>
          <a:xfrm>
            <a:off x="2839036" y="3727478"/>
            <a:ext cx="3617522" cy="2699495"/>
          </a:xfrm>
          <a:prstGeom prst="rect">
            <a:avLst/>
          </a:prstGeom>
        </p:spPr>
      </p:pic>
      <p:sp>
        <p:nvSpPr>
          <p:cNvPr id="6" name="Footer Placeholder 5">
            <a:extLst>
              <a:ext uri="{FF2B5EF4-FFF2-40B4-BE49-F238E27FC236}">
                <a16:creationId xmlns:a16="http://schemas.microsoft.com/office/drawing/2014/main" id="{D09C6488-8662-EF4D-BA38-CF7435DE6291}"/>
              </a:ext>
            </a:extLst>
          </p:cNvPr>
          <p:cNvSpPr>
            <a:spLocks noGrp="1"/>
          </p:cNvSpPr>
          <p:nvPr>
            <p:ph type="ftr" sz="quarter" idx="11"/>
          </p:nvPr>
        </p:nvSpPr>
        <p:spPr/>
        <p:txBody>
          <a:bodyPr/>
          <a:lstStyle/>
          <a:p>
            <a:r>
              <a:rPr lang="en-US"/>
              <a:t>June 2023, v. 2.0, CC BY-SA 4.0</a:t>
            </a:r>
          </a:p>
        </p:txBody>
      </p:sp>
      <p:pic>
        <p:nvPicPr>
          <p:cNvPr id="5" name="Picture 4" descr="A picture containing person, wall, person, child&#10;&#10;Description automatically generated">
            <a:extLst>
              <a:ext uri="{FF2B5EF4-FFF2-40B4-BE49-F238E27FC236}">
                <a16:creationId xmlns:a16="http://schemas.microsoft.com/office/drawing/2014/main" id="{5BE20952-C0E0-2052-C013-D034D0765264}"/>
              </a:ext>
            </a:extLst>
          </p:cNvPr>
          <p:cNvPicPr>
            <a:picLocks noChangeAspect="1"/>
          </p:cNvPicPr>
          <p:nvPr/>
        </p:nvPicPr>
        <p:blipFill>
          <a:blip r:embed="rId4"/>
          <a:stretch>
            <a:fillRect/>
          </a:stretch>
        </p:blipFill>
        <p:spPr>
          <a:xfrm>
            <a:off x="0" y="4158505"/>
            <a:ext cx="2699495" cy="2699495"/>
          </a:xfrm>
          <a:prstGeom prst="rect">
            <a:avLst/>
          </a:prstGeom>
        </p:spPr>
      </p:pic>
    </p:spTree>
    <p:extLst>
      <p:ext uri="{BB962C8B-B14F-4D97-AF65-F5344CB8AC3E}">
        <p14:creationId xmlns:p14="http://schemas.microsoft.com/office/powerpoint/2010/main" val="38312904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screenshot of a computer code&#10;&#10;Description automatically generated with low confidence">
            <a:extLst>
              <a:ext uri="{FF2B5EF4-FFF2-40B4-BE49-F238E27FC236}">
                <a16:creationId xmlns:a16="http://schemas.microsoft.com/office/drawing/2014/main" id="{2F5F3B2F-59CE-DFA1-8D22-7282BFB5DA21}"/>
              </a:ext>
            </a:extLst>
          </p:cNvPr>
          <p:cNvPicPr>
            <a:picLocks noChangeAspect="1"/>
          </p:cNvPicPr>
          <p:nvPr/>
        </p:nvPicPr>
        <p:blipFill>
          <a:blip r:embed="rId2"/>
          <a:stretch>
            <a:fillRect/>
          </a:stretch>
        </p:blipFill>
        <p:spPr>
          <a:xfrm>
            <a:off x="1138226" y="1311963"/>
            <a:ext cx="10422336" cy="4234073"/>
          </a:xfrm>
          <a:prstGeom prst="rect">
            <a:avLst/>
          </a:prstGeom>
        </p:spPr>
      </p:pic>
      <p:sp>
        <p:nvSpPr>
          <p:cNvPr id="2" name="Title 1">
            <a:extLst>
              <a:ext uri="{FF2B5EF4-FFF2-40B4-BE49-F238E27FC236}">
                <a16:creationId xmlns:a16="http://schemas.microsoft.com/office/drawing/2014/main" id="{51AAB4C8-08B0-A61E-E5EE-E2654DF8F07C}"/>
              </a:ext>
            </a:extLst>
          </p:cNvPr>
          <p:cNvSpPr>
            <a:spLocks noGrp="1"/>
          </p:cNvSpPr>
          <p:nvPr>
            <p:ph type="title"/>
          </p:nvPr>
        </p:nvSpPr>
        <p:spPr/>
        <p:txBody>
          <a:bodyPr>
            <a:normAutofit fontScale="90000"/>
          </a:bodyPr>
          <a:lstStyle/>
          <a:p>
            <a:r>
              <a:rPr lang="en-CH" dirty="0"/>
              <a:t>Passing varying </a:t>
            </a:r>
            <a:r>
              <a:rPr lang="en-CH"/>
              <a:t>behavior </a:t>
            </a:r>
            <a:r>
              <a:rPr lang="de-DE" dirty="0"/>
              <a:t>(e.g. </a:t>
            </a:r>
            <a:r>
              <a:rPr lang="de-DE" dirty="0" err="1"/>
              <a:t>functions</a:t>
            </a:r>
            <a:r>
              <a:rPr lang="de-DE" dirty="0"/>
              <a:t>) </a:t>
            </a:r>
            <a:r>
              <a:rPr lang="en-CH"/>
              <a:t>as </a:t>
            </a:r>
            <a:r>
              <a:rPr lang="en-CH" dirty="0"/>
              <a:t>an argument is often a better alternative</a:t>
            </a:r>
          </a:p>
        </p:txBody>
      </p:sp>
      <p:sp>
        <p:nvSpPr>
          <p:cNvPr id="3" name="Footer Placeholder 2">
            <a:extLst>
              <a:ext uri="{FF2B5EF4-FFF2-40B4-BE49-F238E27FC236}">
                <a16:creationId xmlns:a16="http://schemas.microsoft.com/office/drawing/2014/main" id="{42895A4D-89D8-0740-B8ED-8D550DCF66C2}"/>
              </a:ext>
            </a:extLst>
          </p:cNvPr>
          <p:cNvSpPr>
            <a:spLocks noGrp="1"/>
          </p:cNvSpPr>
          <p:nvPr>
            <p:ph type="ftr" sz="quarter" idx="11"/>
          </p:nvPr>
        </p:nvSpPr>
        <p:spPr/>
        <p:txBody>
          <a:bodyPr/>
          <a:lstStyle/>
          <a:p>
            <a:r>
              <a:rPr lang="en-US"/>
              <a:t>June 2023, v. 2.0, CC BY-SA 4.0</a:t>
            </a:r>
          </a:p>
        </p:txBody>
      </p:sp>
      <p:sp>
        <p:nvSpPr>
          <p:cNvPr id="14" name="TextBox 13">
            <a:extLst>
              <a:ext uri="{FF2B5EF4-FFF2-40B4-BE49-F238E27FC236}">
                <a16:creationId xmlns:a16="http://schemas.microsoft.com/office/drawing/2014/main" id="{3C365B79-CFB9-F39A-69B9-3785957BFCD9}"/>
              </a:ext>
            </a:extLst>
          </p:cNvPr>
          <p:cNvSpPr txBox="1"/>
          <p:nvPr/>
        </p:nvSpPr>
        <p:spPr>
          <a:xfrm>
            <a:off x="583273" y="5702520"/>
            <a:ext cx="10081702" cy="954107"/>
          </a:xfrm>
          <a:prstGeom prst="rect">
            <a:avLst/>
          </a:prstGeom>
          <a:noFill/>
        </p:spPr>
        <p:txBody>
          <a:bodyPr wrap="square" rtlCol="0">
            <a:spAutoFit/>
          </a:bodyPr>
          <a:lstStyle/>
          <a:p>
            <a:r>
              <a:rPr lang="en-CH" sz="2800" dirty="0"/>
              <a:t>In this way,  we can </a:t>
            </a:r>
            <a:r>
              <a:rPr lang="en-CH" sz="2800" b="1" dirty="0"/>
              <a:t>define the behavior independently </a:t>
            </a:r>
            <a:r>
              <a:rPr lang="en-CH" sz="2800" dirty="0"/>
              <a:t>of the class, avoiding the combinatoric explosion</a:t>
            </a:r>
          </a:p>
        </p:txBody>
      </p:sp>
      <p:cxnSp>
        <p:nvCxnSpPr>
          <p:cNvPr id="4" name="Straight Connector 3">
            <a:extLst>
              <a:ext uri="{FF2B5EF4-FFF2-40B4-BE49-F238E27FC236}">
                <a16:creationId xmlns:a16="http://schemas.microsoft.com/office/drawing/2014/main" id="{F4603383-AA73-C2DB-EB56-EDFF390CDFC3}"/>
              </a:ext>
            </a:extLst>
          </p:cNvPr>
          <p:cNvCxnSpPr>
            <a:cxnSpLocks/>
          </p:cNvCxnSpPr>
          <p:nvPr/>
        </p:nvCxnSpPr>
        <p:spPr>
          <a:xfrm flipH="1">
            <a:off x="1138226" y="3556908"/>
            <a:ext cx="773773" cy="0"/>
          </a:xfrm>
          <a:prstGeom prst="line">
            <a:avLst/>
          </a:prstGeom>
          <a:ln w="38100">
            <a:solidFill>
              <a:srgbClr val="C00000"/>
            </a:solidFill>
            <a:headEnd type="triangl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B904AB1-9A69-9B20-A4B5-DD993AF806A0}"/>
              </a:ext>
            </a:extLst>
          </p:cNvPr>
          <p:cNvCxnSpPr>
            <a:cxnSpLocks/>
          </p:cNvCxnSpPr>
          <p:nvPr/>
        </p:nvCxnSpPr>
        <p:spPr>
          <a:xfrm>
            <a:off x="8313726" y="1880508"/>
            <a:ext cx="563574" cy="384767"/>
          </a:xfrm>
          <a:prstGeom prst="line">
            <a:avLst/>
          </a:prstGeom>
          <a:ln w="38100">
            <a:solidFill>
              <a:srgbClr val="C00000"/>
            </a:solidFill>
            <a:headEnd type="triangl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6F81825-B3F8-D2D0-D214-2D0B962A28F4}"/>
              </a:ext>
            </a:extLst>
          </p:cNvPr>
          <p:cNvCxnSpPr>
            <a:cxnSpLocks/>
          </p:cNvCxnSpPr>
          <p:nvPr/>
        </p:nvCxnSpPr>
        <p:spPr>
          <a:xfrm>
            <a:off x="7099300" y="1790700"/>
            <a:ext cx="1778000" cy="474575"/>
          </a:xfrm>
          <a:prstGeom prst="line">
            <a:avLst/>
          </a:prstGeom>
          <a:ln w="38100">
            <a:solidFill>
              <a:srgbClr val="C00000"/>
            </a:solidFill>
            <a:head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45082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Pattern variation by AbsurdWordPreferred on DeviantArt">
            <a:extLst>
              <a:ext uri="{FF2B5EF4-FFF2-40B4-BE49-F238E27FC236}">
                <a16:creationId xmlns:a16="http://schemas.microsoft.com/office/drawing/2014/main" id="{999FEAAC-612B-2864-F63D-92DBE6F7D437}"/>
              </a:ext>
            </a:extLst>
          </p:cNvPr>
          <p:cNvPicPr>
            <a:picLocks noChangeAspect="1" noChangeArrowheads="1"/>
          </p:cNvPicPr>
          <p:nvPr/>
        </p:nvPicPr>
        <p:blipFill rotWithShape="1">
          <a:blip r:embed="rId3">
            <a:alphaModFix amt="12000"/>
            <a:extLst>
              <a:ext uri="{28A0092B-C50C-407E-A947-70E740481C1C}">
                <a14:useLocalDpi xmlns:a14="http://schemas.microsoft.com/office/drawing/2010/main" val="0"/>
              </a:ext>
            </a:extLst>
          </a:blip>
          <a:srcRect r="26961"/>
          <a:stretch/>
        </p:blipFill>
        <p:spPr bwMode="auto">
          <a:xfrm rot="5400000">
            <a:off x="2666999" y="-2667000"/>
            <a:ext cx="6858000" cy="12192001"/>
          </a:xfrm>
          <a:prstGeom prst="rect">
            <a:avLst/>
          </a:prstGeom>
          <a:solidFill>
            <a:schemeClr val="bg1">
              <a:alpha val="41000"/>
            </a:schemeClr>
          </a:solidFill>
        </p:spPr>
      </p:pic>
      <p:sp>
        <p:nvSpPr>
          <p:cNvPr id="4" name="Title 3">
            <a:extLst>
              <a:ext uri="{FF2B5EF4-FFF2-40B4-BE49-F238E27FC236}">
                <a16:creationId xmlns:a16="http://schemas.microsoft.com/office/drawing/2014/main" id="{BCADBF76-03BB-C2BA-3E9F-314727A3EFD7}"/>
              </a:ext>
            </a:extLst>
          </p:cNvPr>
          <p:cNvSpPr>
            <a:spLocks noGrp="1"/>
          </p:cNvSpPr>
          <p:nvPr>
            <p:ph type="title"/>
          </p:nvPr>
        </p:nvSpPr>
        <p:spPr>
          <a:xfrm>
            <a:off x="346841" y="403226"/>
            <a:ext cx="11487807" cy="953312"/>
          </a:xfrm>
        </p:spPr>
        <p:txBody>
          <a:bodyPr>
            <a:normAutofit fontScale="90000"/>
          </a:bodyPr>
          <a:lstStyle/>
          <a:p>
            <a:r>
              <a:rPr lang="en-US" b="1" dirty="0"/>
              <a:t>Hands-on</a:t>
            </a:r>
            <a:br>
              <a:rPr lang="en-US" b="1" dirty="0"/>
            </a:br>
            <a:r>
              <a:rPr lang="en-US" b="1" dirty="0"/>
              <a:t>Implement two next-step proposals</a:t>
            </a:r>
            <a:endParaRPr lang="en-CH" sz="3600" dirty="0"/>
          </a:p>
        </p:txBody>
      </p:sp>
      <p:sp>
        <p:nvSpPr>
          <p:cNvPr id="5" name="Content Placeholder 4">
            <a:extLst>
              <a:ext uri="{FF2B5EF4-FFF2-40B4-BE49-F238E27FC236}">
                <a16:creationId xmlns:a16="http://schemas.microsoft.com/office/drawing/2014/main" id="{0FDF4152-52EC-4C22-DEE1-4FDB46B0E2A0}"/>
              </a:ext>
            </a:extLst>
          </p:cNvPr>
          <p:cNvSpPr>
            <a:spLocks noGrp="1"/>
          </p:cNvSpPr>
          <p:nvPr>
            <p:ph idx="1"/>
          </p:nvPr>
        </p:nvSpPr>
        <p:spPr/>
        <p:txBody>
          <a:bodyPr>
            <a:normAutofit/>
          </a:bodyPr>
          <a:lstStyle/>
          <a:p>
            <a:r>
              <a:rPr lang="en-US" dirty="0"/>
              <a:t>In a new module </a:t>
            </a:r>
            <a:r>
              <a:rPr lang="en-US" sz="2400" dirty="0" err="1">
                <a:latin typeface="Consolas" panose="020B0609020204030204" pitchFamily="49" charset="0"/>
                <a:cs typeface="Consolas" panose="020B0609020204030204" pitchFamily="49" charset="0"/>
              </a:rPr>
              <a:t>next_step_proposals</a:t>
            </a:r>
            <a:r>
              <a:rPr lang="en-US" dirty="0"/>
              <a:t>, write two functions for two different next step proposals: a Gaussian one (it's the one currently in the Walker code) and a square one (you can find an example in the notebook)</a:t>
            </a:r>
          </a:p>
          <a:p>
            <a:r>
              <a:rPr lang="en-US" dirty="0"/>
              <a:t>Modify the constructor of Walker to take a </a:t>
            </a:r>
            <a:r>
              <a:rPr lang="en-US" sz="2400" dirty="0" err="1">
                <a:latin typeface="Consolas" panose="020B0609020204030204" pitchFamily="49" charset="0"/>
                <a:cs typeface="Consolas" panose="020B0609020204030204" pitchFamily="49" charset="0"/>
              </a:rPr>
              <a:t>next_step_proposal</a:t>
            </a:r>
            <a:r>
              <a:rPr lang="en-US" sz="2400" dirty="0">
                <a:latin typeface="Consolas" panose="020B0609020204030204" pitchFamily="49" charset="0"/>
                <a:cs typeface="Consolas" panose="020B0609020204030204" pitchFamily="49" charset="0"/>
              </a:rPr>
              <a:t> </a:t>
            </a:r>
            <a:r>
              <a:rPr lang="en-US" dirty="0"/>
              <a:t>function and a </a:t>
            </a:r>
            <a:r>
              <a:rPr lang="en-US" sz="2400" dirty="0" err="1">
                <a:latin typeface="Consolas" panose="020B0609020204030204" pitchFamily="49" charset="0"/>
                <a:cs typeface="Consolas" panose="020B0609020204030204" pitchFamily="49" charset="0"/>
              </a:rPr>
              <a:t>next_step_proposal_arguments</a:t>
            </a:r>
            <a:r>
              <a:rPr lang="en-US" sz="2400" dirty="0">
                <a:latin typeface="Consolas" panose="020B0609020204030204" pitchFamily="49" charset="0"/>
                <a:cs typeface="Consolas" panose="020B0609020204030204" pitchFamily="49" charset="0"/>
              </a:rPr>
              <a:t> </a:t>
            </a:r>
            <a:r>
              <a:rPr lang="en-US" dirty="0"/>
              <a:t>dictionary as an input</a:t>
            </a:r>
          </a:p>
          <a:p>
            <a:r>
              <a:rPr lang="en-US" dirty="0"/>
              <a:t>Modify the notebook to run a simulation first with the Gaussian proposal, then with the square one</a:t>
            </a:r>
          </a:p>
          <a:p>
            <a:r>
              <a:rPr lang="en-US" dirty="0"/>
              <a:t>Submit a PR for Issue #4 on GitHub. </a:t>
            </a:r>
          </a:p>
        </p:txBody>
      </p:sp>
      <p:sp>
        <p:nvSpPr>
          <p:cNvPr id="3" name="Footer Placeholder 2">
            <a:extLst>
              <a:ext uri="{FF2B5EF4-FFF2-40B4-BE49-F238E27FC236}">
                <a16:creationId xmlns:a16="http://schemas.microsoft.com/office/drawing/2014/main" id="{FF1AED80-35FD-0B78-8704-EBF38E60F877}"/>
              </a:ext>
            </a:extLst>
          </p:cNvPr>
          <p:cNvSpPr>
            <a:spLocks noGrp="1"/>
          </p:cNvSpPr>
          <p:nvPr>
            <p:ph type="ftr" sz="quarter" idx="11"/>
          </p:nvPr>
        </p:nvSpPr>
        <p:spPr/>
        <p:txBody>
          <a:bodyPr/>
          <a:lstStyle/>
          <a:p>
            <a:r>
              <a:rPr lang="en-US"/>
              <a:t>June 2023, v. 2.0, CC BY-SA 4.0</a:t>
            </a:r>
            <a:endParaRPr lang="en-US" dirty="0"/>
          </a:p>
        </p:txBody>
      </p:sp>
      <p:sp>
        <p:nvSpPr>
          <p:cNvPr id="6" name="Rectangle 5">
            <a:extLst>
              <a:ext uri="{FF2B5EF4-FFF2-40B4-BE49-F238E27FC236}">
                <a16:creationId xmlns:a16="http://schemas.microsoft.com/office/drawing/2014/main" id="{B998E11D-6399-3B9C-5C26-6FEE866E5A20}"/>
              </a:ext>
            </a:extLst>
          </p:cNvPr>
          <p:cNvSpPr/>
          <p:nvPr/>
        </p:nvSpPr>
        <p:spPr>
          <a:xfrm>
            <a:off x="7428258" y="205950"/>
            <a:ext cx="4539047" cy="67511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D688A6A0-3A4A-2920-75B6-A7A6281CA34E}"/>
              </a:ext>
            </a:extLst>
          </p:cNvPr>
          <p:cNvSpPr txBox="1"/>
          <p:nvPr/>
        </p:nvSpPr>
        <p:spPr>
          <a:xfrm>
            <a:off x="7930760" y="224587"/>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Exercise</a:t>
            </a:r>
          </a:p>
        </p:txBody>
      </p:sp>
      <p:sp>
        <p:nvSpPr>
          <p:cNvPr id="8" name="TextBox 7">
            <a:extLst>
              <a:ext uri="{FF2B5EF4-FFF2-40B4-BE49-F238E27FC236}">
                <a16:creationId xmlns:a16="http://schemas.microsoft.com/office/drawing/2014/main" id="{25805E3C-77FD-CDF5-C151-984C7583123B}"/>
              </a:ext>
            </a:extLst>
          </p:cNvPr>
          <p:cNvSpPr txBox="1"/>
          <p:nvPr/>
        </p:nvSpPr>
        <p:spPr>
          <a:xfrm>
            <a:off x="7924590" y="543509"/>
            <a:ext cx="4234247" cy="307777"/>
          </a:xfrm>
          <a:prstGeom prst="rect">
            <a:avLst/>
          </a:prstGeom>
          <a:noFill/>
        </p:spPr>
        <p:txBody>
          <a:bodyPr wrap="square">
            <a:spAutoFit/>
          </a:bodyPr>
          <a:lstStyle/>
          <a:p>
            <a:pPr algn="ctr"/>
            <a:r>
              <a:rPr lang="en-GB" sz="1400" dirty="0">
                <a:latin typeface="Courier New" panose="02070309020205020404" pitchFamily="49" charset="0"/>
                <a:cs typeface="Courier New" panose="02070309020205020404" pitchFamily="49" charset="0"/>
              </a:rPr>
              <a:t>walker/Step_4_break_out ...</a:t>
            </a:r>
            <a:endParaRPr lang="en-DE" sz="1400" dirty="0">
              <a:solidFill>
                <a:schemeClr val="tx1"/>
              </a:solidFill>
              <a:latin typeface="Courier New" panose="02070309020205020404" pitchFamily="49" charset="0"/>
              <a:cs typeface="Courier New" panose="02070309020205020404" pitchFamily="49" charset="0"/>
            </a:endParaRPr>
          </a:p>
        </p:txBody>
      </p:sp>
      <p:pic>
        <p:nvPicPr>
          <p:cNvPr id="9" name="Graphic 8">
            <a:extLst>
              <a:ext uri="{FF2B5EF4-FFF2-40B4-BE49-F238E27FC236}">
                <a16:creationId xmlns:a16="http://schemas.microsoft.com/office/drawing/2014/main" id="{4554CAD8-3A96-E51F-9332-022981DE926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74831" y="274016"/>
            <a:ext cx="694459" cy="555568"/>
          </a:xfrm>
          <a:prstGeom prst="rect">
            <a:avLst/>
          </a:prstGeom>
        </p:spPr>
      </p:pic>
    </p:spTree>
    <p:extLst>
      <p:ext uri="{BB962C8B-B14F-4D97-AF65-F5344CB8AC3E}">
        <p14:creationId xmlns:p14="http://schemas.microsoft.com/office/powerpoint/2010/main" val="764737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41AFD-054D-6714-5105-FBB69436A37C}"/>
              </a:ext>
            </a:extLst>
          </p:cNvPr>
          <p:cNvSpPr>
            <a:spLocks noGrp="1"/>
          </p:cNvSpPr>
          <p:nvPr>
            <p:ph type="title"/>
          </p:nvPr>
        </p:nvSpPr>
        <p:spPr/>
        <p:txBody>
          <a:bodyPr>
            <a:normAutofit/>
          </a:bodyPr>
          <a:lstStyle/>
          <a:p>
            <a:r>
              <a:rPr lang="en-CH" dirty="0"/>
              <a:t>The Walker: what have we achieved?</a:t>
            </a:r>
          </a:p>
        </p:txBody>
      </p:sp>
      <p:sp>
        <p:nvSpPr>
          <p:cNvPr id="3" name="Content Placeholder 2">
            <a:extLst>
              <a:ext uri="{FF2B5EF4-FFF2-40B4-BE49-F238E27FC236}">
                <a16:creationId xmlns:a16="http://schemas.microsoft.com/office/drawing/2014/main" id="{041E1684-5B7E-42C6-1842-D66484C3607B}"/>
              </a:ext>
            </a:extLst>
          </p:cNvPr>
          <p:cNvSpPr>
            <a:spLocks noGrp="1"/>
          </p:cNvSpPr>
          <p:nvPr>
            <p:ph idx="1"/>
          </p:nvPr>
        </p:nvSpPr>
        <p:spPr>
          <a:xfrm>
            <a:off x="346841" y="1605516"/>
            <a:ext cx="6892159" cy="4571447"/>
          </a:xfrm>
        </p:spPr>
        <p:txBody>
          <a:bodyPr/>
          <a:lstStyle/>
          <a:p>
            <a:r>
              <a:rPr lang="en-CH" dirty="0"/>
              <a:t>We can run simulations with </a:t>
            </a:r>
            <a:r>
              <a:rPr lang="en-CH" b="1" dirty="0"/>
              <a:t>different combinations</a:t>
            </a:r>
            <a:r>
              <a:rPr lang="en-CH" dirty="0"/>
              <a:t> of context maps and next step proposals</a:t>
            </a:r>
          </a:p>
          <a:p>
            <a:r>
              <a:rPr lang="en-CH" dirty="0"/>
              <a:t>New context maps and next step proposals can be </a:t>
            </a:r>
            <a:r>
              <a:rPr lang="en-CH" b="1" dirty="0"/>
              <a:t>contributed</a:t>
            </a:r>
            <a:r>
              <a:rPr lang="en-CH" dirty="0"/>
              <a:t> by external people </a:t>
            </a:r>
            <a:r>
              <a:rPr lang="en-CH" b="1" dirty="0"/>
              <a:t>without changing the code </a:t>
            </a:r>
            <a:r>
              <a:rPr lang="en-CH" dirty="0"/>
              <a:t>in your package, or even knowing how it works</a:t>
            </a:r>
          </a:p>
          <a:p>
            <a:r>
              <a:rPr lang="en-CH" dirty="0"/>
              <a:t>We achieved </a:t>
            </a:r>
            <a:r>
              <a:rPr lang="en-CH" b="1" dirty="0"/>
              <a:t>flexibility</a:t>
            </a:r>
            <a:r>
              <a:rPr lang="en-CH" dirty="0"/>
              <a:t> and </a:t>
            </a:r>
            <a:r>
              <a:rPr lang="en-CH" b="1" dirty="0"/>
              <a:t>openness to change</a:t>
            </a:r>
          </a:p>
        </p:txBody>
      </p:sp>
      <p:sp>
        <p:nvSpPr>
          <p:cNvPr id="4" name="Footer Placeholder 3">
            <a:extLst>
              <a:ext uri="{FF2B5EF4-FFF2-40B4-BE49-F238E27FC236}">
                <a16:creationId xmlns:a16="http://schemas.microsoft.com/office/drawing/2014/main" id="{989A9FEB-8552-025D-460E-DEFEBDD7829D}"/>
              </a:ext>
            </a:extLst>
          </p:cNvPr>
          <p:cNvSpPr>
            <a:spLocks noGrp="1"/>
          </p:cNvSpPr>
          <p:nvPr>
            <p:ph type="ftr" sz="quarter" idx="11"/>
          </p:nvPr>
        </p:nvSpPr>
        <p:spPr/>
        <p:txBody>
          <a:bodyPr/>
          <a:lstStyle/>
          <a:p>
            <a:r>
              <a:rPr lang="en-US"/>
              <a:t>June 2023, v. 2.0, CC BY-SA 4.0</a:t>
            </a:r>
          </a:p>
        </p:txBody>
      </p:sp>
      <p:pic>
        <p:nvPicPr>
          <p:cNvPr id="6" name="Picture 5" descr="A cartoon of a person climbing up a mountain&#10;&#10;Description automatically generated with medium confidence">
            <a:extLst>
              <a:ext uri="{FF2B5EF4-FFF2-40B4-BE49-F238E27FC236}">
                <a16:creationId xmlns:a16="http://schemas.microsoft.com/office/drawing/2014/main" id="{3C03955F-1A05-DC5D-851D-B5F44EDFC563}"/>
              </a:ext>
            </a:extLst>
          </p:cNvPr>
          <p:cNvPicPr>
            <a:picLocks noChangeAspect="1"/>
          </p:cNvPicPr>
          <p:nvPr/>
        </p:nvPicPr>
        <p:blipFill>
          <a:blip r:embed="rId3"/>
          <a:stretch>
            <a:fillRect/>
          </a:stretch>
        </p:blipFill>
        <p:spPr>
          <a:xfrm>
            <a:off x="7239000" y="1492415"/>
            <a:ext cx="4684548" cy="4684548"/>
          </a:xfrm>
          <a:prstGeom prst="rect">
            <a:avLst/>
          </a:prstGeom>
        </p:spPr>
      </p:pic>
    </p:spTree>
    <p:extLst>
      <p:ext uri="{BB962C8B-B14F-4D97-AF65-F5344CB8AC3E}">
        <p14:creationId xmlns:p14="http://schemas.microsoft.com/office/powerpoint/2010/main" val="5511166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2703027"/>
          </a:xfrm>
        </p:spPr>
        <p:txBody>
          <a:bodyPr>
            <a:normAutofit/>
          </a:bodyPr>
          <a:lstStyle/>
          <a:p>
            <a:r>
              <a:rPr lang="en-US" dirty="0"/>
              <a:t>Chapter 3: Separate what varies at the level of project</a:t>
            </a:r>
          </a:p>
        </p:txBody>
      </p:sp>
      <p:sp>
        <p:nvSpPr>
          <p:cNvPr id="5" name="Footer Placeholder 4">
            <a:extLst>
              <a:ext uri="{FF2B5EF4-FFF2-40B4-BE49-F238E27FC236}">
                <a16:creationId xmlns:a16="http://schemas.microsoft.com/office/drawing/2014/main" id="{57A3E2C8-05C7-B647-9AA7-DAEDE91910A2}"/>
              </a:ext>
            </a:extLst>
          </p:cNvPr>
          <p:cNvSpPr>
            <a:spLocks noGrp="1"/>
          </p:cNvSpPr>
          <p:nvPr>
            <p:ph type="ftr" sz="quarter" idx="11"/>
          </p:nvPr>
        </p:nvSpPr>
        <p:spPr/>
        <p:txBody>
          <a:bodyPr/>
          <a:lstStyle/>
          <a:p>
            <a:r>
              <a:rPr lang="en-US"/>
              <a:t>June 2023, v. 2.0, CC BY-SA 4.0</a:t>
            </a:r>
          </a:p>
        </p:txBody>
      </p:sp>
    </p:spTree>
    <p:extLst>
      <p:ext uri="{BB962C8B-B14F-4D97-AF65-F5344CB8AC3E}">
        <p14:creationId xmlns:p14="http://schemas.microsoft.com/office/powerpoint/2010/main" val="17247282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6C310-B48F-A3C2-043F-6D1E91EB611D}"/>
              </a:ext>
            </a:extLst>
          </p:cNvPr>
          <p:cNvSpPr>
            <a:spLocks noGrp="1"/>
          </p:cNvSpPr>
          <p:nvPr>
            <p:ph type="title"/>
          </p:nvPr>
        </p:nvSpPr>
        <p:spPr/>
        <p:txBody>
          <a:bodyPr/>
          <a:lstStyle/>
          <a:p>
            <a:r>
              <a:rPr lang="en-DE" dirty="0"/>
              <a:t>The holy trinity of scientific computing</a:t>
            </a:r>
          </a:p>
        </p:txBody>
      </p:sp>
      <p:sp>
        <p:nvSpPr>
          <p:cNvPr id="3" name="Footer Placeholder 2">
            <a:extLst>
              <a:ext uri="{FF2B5EF4-FFF2-40B4-BE49-F238E27FC236}">
                <a16:creationId xmlns:a16="http://schemas.microsoft.com/office/drawing/2014/main" id="{E4D9E992-5073-3843-B32D-D5D135EDF316}"/>
              </a:ext>
            </a:extLst>
          </p:cNvPr>
          <p:cNvSpPr>
            <a:spLocks noGrp="1"/>
          </p:cNvSpPr>
          <p:nvPr>
            <p:ph type="ftr" sz="quarter" idx="11"/>
          </p:nvPr>
        </p:nvSpPr>
        <p:spPr/>
        <p:txBody>
          <a:bodyPr/>
          <a:lstStyle/>
          <a:p>
            <a:r>
              <a:rPr lang="en-US"/>
              <a:t>June 2023, v. 2.0, CC BY-SA 4.0</a:t>
            </a:r>
          </a:p>
        </p:txBody>
      </p:sp>
      <p:pic>
        <p:nvPicPr>
          <p:cNvPr id="9" name="Picture 8" descr="A picture containing several&#10;&#10;Description automatically generated">
            <a:extLst>
              <a:ext uri="{FF2B5EF4-FFF2-40B4-BE49-F238E27FC236}">
                <a16:creationId xmlns:a16="http://schemas.microsoft.com/office/drawing/2014/main" id="{D9612F21-909E-DD48-C250-2281F5D462D6}"/>
              </a:ext>
            </a:extLst>
          </p:cNvPr>
          <p:cNvPicPr>
            <a:picLocks noChangeAspect="1"/>
          </p:cNvPicPr>
          <p:nvPr/>
        </p:nvPicPr>
        <p:blipFill>
          <a:blip r:embed="rId2"/>
          <a:stretch>
            <a:fillRect/>
          </a:stretch>
        </p:blipFill>
        <p:spPr>
          <a:xfrm>
            <a:off x="7927200" y="1318438"/>
            <a:ext cx="4149737" cy="4149737"/>
          </a:xfrm>
          <a:prstGeom prst="rect">
            <a:avLst/>
          </a:prstGeom>
        </p:spPr>
      </p:pic>
      <p:sp>
        <p:nvSpPr>
          <p:cNvPr id="10" name="TextBox 9">
            <a:extLst>
              <a:ext uri="{FF2B5EF4-FFF2-40B4-BE49-F238E27FC236}">
                <a16:creationId xmlns:a16="http://schemas.microsoft.com/office/drawing/2014/main" id="{C9686E19-EB1D-D3F0-8A35-63B310C52DB0}"/>
              </a:ext>
            </a:extLst>
          </p:cNvPr>
          <p:cNvSpPr txBox="1"/>
          <p:nvPr/>
        </p:nvSpPr>
        <p:spPr>
          <a:xfrm>
            <a:off x="595941" y="1816250"/>
            <a:ext cx="4834890" cy="2766911"/>
          </a:xfrm>
          <a:prstGeom prst="rect">
            <a:avLst/>
          </a:prstGeom>
          <a:noFill/>
        </p:spPr>
        <p:txBody>
          <a:bodyPr wrap="square">
            <a:spAutoFit/>
          </a:bodyPr>
          <a:lstStyle/>
          <a:p>
            <a:pPr marL="342900" indent="-342900">
              <a:lnSpc>
                <a:spcPct val="150000"/>
              </a:lnSpc>
              <a:buFont typeface="+mj-lt"/>
              <a:buAutoNum type="arabicPeriod"/>
            </a:pPr>
            <a:r>
              <a:rPr lang="en-DE" sz="4000" dirty="0"/>
              <a:t> Provenance</a:t>
            </a:r>
          </a:p>
          <a:p>
            <a:pPr marL="342900" indent="-342900">
              <a:lnSpc>
                <a:spcPct val="150000"/>
              </a:lnSpc>
              <a:buFont typeface="+mj-lt"/>
              <a:buAutoNum type="arabicPeriod"/>
            </a:pPr>
            <a:r>
              <a:rPr lang="en-DE" sz="4000" dirty="0"/>
              <a:t> Reproducibility</a:t>
            </a:r>
          </a:p>
          <a:p>
            <a:pPr marL="342900" indent="-342900">
              <a:lnSpc>
                <a:spcPct val="150000"/>
              </a:lnSpc>
              <a:buFont typeface="+mj-lt"/>
              <a:buAutoNum type="arabicPeriod"/>
            </a:pPr>
            <a:r>
              <a:rPr lang="en-DE" sz="4000" dirty="0"/>
              <a:t> Organization</a:t>
            </a:r>
          </a:p>
        </p:txBody>
      </p:sp>
    </p:spTree>
    <p:extLst>
      <p:ext uri="{BB962C8B-B14F-4D97-AF65-F5344CB8AC3E}">
        <p14:creationId xmlns:p14="http://schemas.microsoft.com/office/powerpoint/2010/main" val="12143083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6C310-B48F-A3C2-043F-6D1E91EB611D}"/>
              </a:ext>
            </a:extLst>
          </p:cNvPr>
          <p:cNvSpPr>
            <a:spLocks noGrp="1"/>
          </p:cNvSpPr>
          <p:nvPr>
            <p:ph type="title"/>
          </p:nvPr>
        </p:nvSpPr>
        <p:spPr/>
        <p:txBody>
          <a:bodyPr/>
          <a:lstStyle/>
          <a:p>
            <a:r>
              <a:rPr lang="en-DE" dirty="0"/>
              <a:t>The holy trinity of scientific computing</a:t>
            </a:r>
          </a:p>
        </p:txBody>
      </p:sp>
      <p:sp>
        <p:nvSpPr>
          <p:cNvPr id="3" name="Footer Placeholder 2">
            <a:extLst>
              <a:ext uri="{FF2B5EF4-FFF2-40B4-BE49-F238E27FC236}">
                <a16:creationId xmlns:a16="http://schemas.microsoft.com/office/drawing/2014/main" id="{E4D9E992-5073-3843-B32D-D5D135EDF316}"/>
              </a:ext>
            </a:extLst>
          </p:cNvPr>
          <p:cNvSpPr>
            <a:spLocks noGrp="1"/>
          </p:cNvSpPr>
          <p:nvPr>
            <p:ph type="ftr" sz="quarter" idx="11"/>
          </p:nvPr>
        </p:nvSpPr>
        <p:spPr/>
        <p:txBody>
          <a:bodyPr/>
          <a:lstStyle/>
          <a:p>
            <a:r>
              <a:rPr lang="en-US"/>
              <a:t>June 2023, v. 2.0, CC BY-SA 4.0</a:t>
            </a:r>
          </a:p>
        </p:txBody>
      </p:sp>
      <p:sp>
        <p:nvSpPr>
          <p:cNvPr id="7" name="TextBox 6">
            <a:extLst>
              <a:ext uri="{FF2B5EF4-FFF2-40B4-BE49-F238E27FC236}">
                <a16:creationId xmlns:a16="http://schemas.microsoft.com/office/drawing/2014/main" id="{BD23A2F5-C7EB-5C87-D719-E483F9157901}"/>
              </a:ext>
            </a:extLst>
          </p:cNvPr>
          <p:cNvSpPr txBox="1"/>
          <p:nvPr/>
        </p:nvSpPr>
        <p:spPr>
          <a:xfrm>
            <a:off x="595941" y="1816250"/>
            <a:ext cx="4834890" cy="2766911"/>
          </a:xfrm>
          <a:prstGeom prst="rect">
            <a:avLst/>
          </a:prstGeom>
          <a:noFill/>
        </p:spPr>
        <p:txBody>
          <a:bodyPr wrap="square">
            <a:spAutoFit/>
          </a:bodyPr>
          <a:lstStyle/>
          <a:p>
            <a:pPr marL="342900" indent="-342900">
              <a:lnSpc>
                <a:spcPct val="150000"/>
              </a:lnSpc>
              <a:buFont typeface="+mj-lt"/>
              <a:buAutoNum type="arabicPeriod"/>
            </a:pPr>
            <a:r>
              <a:rPr lang="en-DE" sz="4000" dirty="0"/>
              <a:t> Provenance</a:t>
            </a:r>
          </a:p>
          <a:p>
            <a:pPr marL="342900" indent="-342900">
              <a:lnSpc>
                <a:spcPct val="150000"/>
              </a:lnSpc>
              <a:buFont typeface="+mj-lt"/>
              <a:buAutoNum type="arabicPeriod"/>
            </a:pPr>
            <a:r>
              <a:rPr lang="en-DE" sz="4000" dirty="0"/>
              <a:t> Reproducibility</a:t>
            </a:r>
          </a:p>
          <a:p>
            <a:pPr marL="342900" indent="-342900">
              <a:lnSpc>
                <a:spcPct val="150000"/>
              </a:lnSpc>
              <a:buFont typeface="+mj-lt"/>
              <a:buAutoNum type="arabicPeriod"/>
            </a:pPr>
            <a:r>
              <a:rPr lang="en-DE" sz="4000" dirty="0"/>
              <a:t> Organization</a:t>
            </a:r>
          </a:p>
        </p:txBody>
      </p:sp>
      <p:pic>
        <p:nvPicPr>
          <p:cNvPr id="9" name="Picture 8" descr="A picture containing several&#10;&#10;Description automatically generated">
            <a:extLst>
              <a:ext uri="{FF2B5EF4-FFF2-40B4-BE49-F238E27FC236}">
                <a16:creationId xmlns:a16="http://schemas.microsoft.com/office/drawing/2014/main" id="{D9612F21-909E-DD48-C250-2281F5D462D6}"/>
              </a:ext>
            </a:extLst>
          </p:cNvPr>
          <p:cNvPicPr>
            <a:picLocks noChangeAspect="1"/>
          </p:cNvPicPr>
          <p:nvPr/>
        </p:nvPicPr>
        <p:blipFill>
          <a:blip r:embed="rId2"/>
          <a:stretch>
            <a:fillRect/>
          </a:stretch>
        </p:blipFill>
        <p:spPr>
          <a:xfrm>
            <a:off x="7927200" y="1318438"/>
            <a:ext cx="4149737" cy="4149737"/>
          </a:xfrm>
          <a:prstGeom prst="rect">
            <a:avLst/>
          </a:prstGeom>
        </p:spPr>
      </p:pic>
      <p:sp>
        <p:nvSpPr>
          <p:cNvPr id="4" name="Rectangle 3">
            <a:extLst>
              <a:ext uri="{FF2B5EF4-FFF2-40B4-BE49-F238E27FC236}">
                <a16:creationId xmlns:a16="http://schemas.microsoft.com/office/drawing/2014/main" id="{4F174121-16A9-2B05-46F8-BD3D9B1A5845}"/>
              </a:ext>
            </a:extLst>
          </p:cNvPr>
          <p:cNvSpPr/>
          <p:nvPr/>
        </p:nvSpPr>
        <p:spPr>
          <a:xfrm>
            <a:off x="4422648" y="1692440"/>
            <a:ext cx="3346704" cy="953313"/>
          </a:xfrm>
          <a:prstGeom prst="rect">
            <a:avLst/>
          </a:prstGeom>
          <a:solidFill>
            <a:srgbClr val="1353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latin typeface="Courier New" panose="02070309020205020404" pitchFamily="49" charset="0"/>
                <a:cs typeface="Courier New" panose="02070309020205020404" pitchFamily="49" charset="0"/>
              </a:rPr>
              <a:t>I</a:t>
            </a:r>
            <a:r>
              <a:rPr lang="en-DE" sz="1400" dirty="0">
                <a:latin typeface="Courier New" panose="02070309020205020404" pitchFamily="49" charset="0"/>
                <a:cs typeface="Courier New" panose="02070309020205020404" pitchFamily="49" charset="0"/>
              </a:rPr>
              <a:t>t needs to be clear </a:t>
            </a:r>
            <a:r>
              <a:rPr lang="en-DE" sz="1400" b="1" dirty="0">
                <a:latin typeface="Courier New" panose="02070309020205020404" pitchFamily="49" charset="0"/>
                <a:cs typeface="Courier New" panose="02070309020205020404" pitchFamily="49" charset="0"/>
              </a:rPr>
              <a:t>where</a:t>
            </a:r>
            <a:r>
              <a:rPr lang="en-DE" sz="1400" dirty="0">
                <a:latin typeface="Courier New" panose="02070309020205020404" pitchFamily="49" charset="0"/>
                <a:cs typeface="Courier New" panose="02070309020205020404" pitchFamily="49" charset="0"/>
              </a:rPr>
              <a:t> data and plots come from, </a:t>
            </a:r>
            <a:r>
              <a:rPr lang="en-DE" sz="1400" b="1" dirty="0">
                <a:latin typeface="Courier New" panose="02070309020205020404" pitchFamily="49" charset="0"/>
                <a:cs typeface="Courier New" panose="02070309020205020404" pitchFamily="49" charset="0"/>
              </a:rPr>
              <a:t>when</a:t>
            </a:r>
            <a:r>
              <a:rPr lang="en-DE" sz="1400" dirty="0">
                <a:latin typeface="Courier New" panose="02070309020205020404" pitchFamily="49" charset="0"/>
                <a:cs typeface="Courier New" panose="02070309020205020404" pitchFamily="49" charset="0"/>
              </a:rPr>
              <a:t> and </a:t>
            </a:r>
            <a:r>
              <a:rPr lang="en-DE" sz="1400" b="1" dirty="0">
                <a:latin typeface="Courier New" panose="02070309020205020404" pitchFamily="49" charset="0"/>
                <a:cs typeface="Courier New" panose="02070309020205020404" pitchFamily="49" charset="0"/>
              </a:rPr>
              <a:t>how</a:t>
            </a:r>
            <a:r>
              <a:rPr lang="en-DE" sz="1400" dirty="0">
                <a:latin typeface="Courier New" panose="02070309020205020404" pitchFamily="49" charset="0"/>
                <a:cs typeface="Courier New" panose="02070309020205020404" pitchFamily="49" charset="0"/>
              </a:rPr>
              <a:t> they were generated</a:t>
            </a:r>
          </a:p>
        </p:txBody>
      </p:sp>
      <p:sp>
        <p:nvSpPr>
          <p:cNvPr id="5" name="Rectangle 4">
            <a:extLst>
              <a:ext uri="{FF2B5EF4-FFF2-40B4-BE49-F238E27FC236}">
                <a16:creationId xmlns:a16="http://schemas.microsoft.com/office/drawing/2014/main" id="{5F0DB3E7-D210-E809-42C2-A29F75A2C951}"/>
              </a:ext>
            </a:extLst>
          </p:cNvPr>
          <p:cNvSpPr/>
          <p:nvPr/>
        </p:nvSpPr>
        <p:spPr>
          <a:xfrm>
            <a:off x="4422648" y="2884080"/>
            <a:ext cx="3346704" cy="953313"/>
          </a:xfrm>
          <a:prstGeom prst="rect">
            <a:avLst/>
          </a:prstGeom>
          <a:solidFill>
            <a:srgbClr val="1353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latin typeface="Courier New" panose="02070309020205020404" pitchFamily="49" charset="0"/>
                <a:cs typeface="Courier New" panose="02070309020205020404" pitchFamily="49" charset="0"/>
              </a:rPr>
              <a:t>All </a:t>
            </a:r>
            <a:r>
              <a:rPr lang="de-DE" sz="1400" dirty="0" err="1">
                <a:latin typeface="Courier New" panose="02070309020205020404" pitchFamily="49" charset="0"/>
                <a:cs typeface="Courier New" panose="02070309020205020404" pitchFamily="49" charset="0"/>
              </a:rPr>
              <a:t>information</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necessary</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to</a:t>
            </a:r>
            <a:r>
              <a:rPr lang="de-DE" sz="1400" dirty="0">
                <a:latin typeface="Courier New" panose="02070309020205020404" pitchFamily="49" charset="0"/>
                <a:cs typeface="Courier New" panose="02070309020205020404" pitchFamily="49" charset="0"/>
              </a:rPr>
              <a:t> </a:t>
            </a:r>
            <a:r>
              <a:rPr lang="de-DE" sz="1400" b="1" dirty="0" err="1">
                <a:latin typeface="Courier New" panose="02070309020205020404" pitchFamily="49" charset="0"/>
                <a:cs typeface="Courier New" panose="02070309020205020404" pitchFamily="49" charset="0"/>
              </a:rPr>
              <a:t>get</a:t>
            </a:r>
            <a:r>
              <a:rPr lang="de-DE" sz="1400" b="1" dirty="0">
                <a:latin typeface="Courier New" panose="02070309020205020404" pitchFamily="49" charset="0"/>
                <a:cs typeface="Courier New" panose="02070309020205020404" pitchFamily="49" charset="0"/>
              </a:rPr>
              <a:t> </a:t>
            </a:r>
            <a:r>
              <a:rPr lang="de-DE" sz="1400" b="1" dirty="0" err="1">
                <a:latin typeface="Courier New" panose="02070309020205020404" pitchFamily="49" charset="0"/>
                <a:cs typeface="Courier New" panose="02070309020205020404" pitchFamily="49" charset="0"/>
              </a:rPr>
              <a:t>the</a:t>
            </a:r>
            <a:r>
              <a:rPr lang="de-DE" sz="1400" b="1" dirty="0">
                <a:latin typeface="Courier New" panose="02070309020205020404" pitchFamily="49" charset="0"/>
                <a:cs typeface="Courier New" panose="02070309020205020404" pitchFamily="49" charset="0"/>
              </a:rPr>
              <a:t> same </a:t>
            </a:r>
            <a:r>
              <a:rPr lang="de-DE" sz="1400" b="1" dirty="0" err="1">
                <a:latin typeface="Courier New" panose="02070309020205020404" pitchFamily="49" charset="0"/>
                <a:cs typeface="Courier New" panose="02070309020205020404" pitchFamily="49" charset="0"/>
              </a:rPr>
              <a:t>result</a:t>
            </a:r>
            <a:r>
              <a:rPr lang="de-DE" sz="1400" b="1"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needs</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to</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be</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saved</a:t>
            </a:r>
            <a:endParaRPr lang="en-DE" sz="1400" dirty="0">
              <a:latin typeface="Courier New" panose="02070309020205020404" pitchFamily="49" charset="0"/>
              <a:cs typeface="Courier New" panose="02070309020205020404" pitchFamily="49" charset="0"/>
            </a:endParaRPr>
          </a:p>
        </p:txBody>
      </p:sp>
      <p:sp>
        <p:nvSpPr>
          <p:cNvPr id="6" name="Rectangle 5">
            <a:extLst>
              <a:ext uri="{FF2B5EF4-FFF2-40B4-BE49-F238E27FC236}">
                <a16:creationId xmlns:a16="http://schemas.microsoft.com/office/drawing/2014/main" id="{058A170A-CCF3-8004-2322-79E5B7D80396}"/>
              </a:ext>
            </a:extLst>
          </p:cNvPr>
          <p:cNvSpPr/>
          <p:nvPr/>
        </p:nvSpPr>
        <p:spPr>
          <a:xfrm>
            <a:off x="4422648" y="4075720"/>
            <a:ext cx="3346704" cy="953313"/>
          </a:xfrm>
          <a:prstGeom prst="rect">
            <a:avLst/>
          </a:prstGeom>
          <a:solidFill>
            <a:srgbClr val="1353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err="1">
                <a:latin typeface="Courier New" panose="02070309020205020404" pitchFamily="49" charset="0"/>
                <a:cs typeface="Courier New" panose="02070309020205020404" pitchFamily="49" charset="0"/>
              </a:rPr>
              <a:t>For</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your</a:t>
            </a:r>
            <a:r>
              <a:rPr lang="de-DE" sz="1400" dirty="0">
                <a:latin typeface="Courier New" panose="02070309020205020404" pitchFamily="49" charset="0"/>
                <a:cs typeface="Courier New" panose="02070309020205020404" pitchFamily="49" charset="0"/>
              </a:rPr>
              <a:t> own </a:t>
            </a:r>
            <a:r>
              <a:rPr lang="de-DE" sz="1400" dirty="0" err="1">
                <a:latin typeface="Courier New" panose="02070309020205020404" pitchFamily="49" charset="0"/>
                <a:cs typeface="Courier New" panose="02070309020205020404" pitchFamily="49" charset="0"/>
              </a:rPr>
              <a:t>sanity</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you</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should</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have</a:t>
            </a:r>
            <a:r>
              <a:rPr lang="de-DE" sz="1400" dirty="0">
                <a:latin typeface="Courier New" panose="02070309020205020404" pitchFamily="49" charset="0"/>
                <a:cs typeface="Courier New" panose="02070309020205020404" pitchFamily="49" charset="0"/>
              </a:rPr>
              <a:t> a </a:t>
            </a:r>
            <a:r>
              <a:rPr lang="de-DE" sz="1400" b="1" dirty="0" err="1">
                <a:latin typeface="Courier New" panose="02070309020205020404" pitchFamily="49" charset="0"/>
                <a:cs typeface="Courier New" panose="02070309020205020404" pitchFamily="49" charset="0"/>
              </a:rPr>
              <a:t>consistent</a:t>
            </a:r>
            <a:r>
              <a:rPr lang="de-DE" sz="1400" b="1" dirty="0">
                <a:latin typeface="Courier New" panose="02070309020205020404" pitchFamily="49" charset="0"/>
                <a:cs typeface="Courier New" panose="02070309020205020404" pitchFamily="49" charset="0"/>
              </a:rPr>
              <a:t> </a:t>
            </a:r>
            <a:r>
              <a:rPr lang="de-DE" sz="1400" b="1" dirty="0" err="1">
                <a:latin typeface="Courier New" panose="02070309020205020404" pitchFamily="49" charset="0"/>
                <a:cs typeface="Courier New" panose="02070309020205020404" pitchFamily="49" charset="0"/>
              </a:rPr>
              <a:t>system</a:t>
            </a:r>
            <a:r>
              <a:rPr lang="de-DE" sz="1400" dirty="0">
                <a:latin typeface="Courier New" panose="02070309020205020404" pitchFamily="49" charset="0"/>
                <a:cs typeface="Courier New" panose="02070309020205020404" pitchFamily="49" charset="0"/>
              </a:rPr>
              <a:t> </a:t>
            </a:r>
            <a:r>
              <a:rPr lang="de-DE" sz="1400" dirty="0" err="1">
                <a:latin typeface="Courier New" panose="02070309020205020404" pitchFamily="49" charset="0"/>
                <a:cs typeface="Courier New" panose="02070309020205020404" pitchFamily="49" charset="0"/>
              </a:rPr>
              <a:t>for</a:t>
            </a:r>
            <a:r>
              <a:rPr lang="de-DE" sz="1400" dirty="0">
                <a:latin typeface="Courier New" panose="02070309020205020404" pitchFamily="49" charset="0"/>
                <a:cs typeface="Courier New" panose="02070309020205020404" pitchFamily="49" charset="0"/>
              </a:rPr>
              <a:t> all </a:t>
            </a:r>
            <a:r>
              <a:rPr lang="de-DE" sz="1400" dirty="0" err="1">
                <a:latin typeface="Courier New" panose="02070309020205020404" pitchFamily="49" charset="0"/>
                <a:cs typeface="Courier New" panose="02070309020205020404" pitchFamily="49" charset="0"/>
              </a:rPr>
              <a:t>this</a:t>
            </a:r>
            <a:r>
              <a:rPr lang="de-DE" sz="1400" dirty="0">
                <a:latin typeface="Courier New" panose="02070309020205020404" pitchFamily="49" charset="0"/>
                <a:cs typeface="Courier New" panose="02070309020205020404" pitchFamily="49" charset="0"/>
              </a:rPr>
              <a:t> </a:t>
            </a:r>
            <a:r>
              <a:rPr lang="de-DE" sz="1400" b="1" dirty="0" err="1">
                <a:latin typeface="Courier New" panose="02070309020205020404" pitchFamily="49" charset="0"/>
                <a:cs typeface="Courier New" panose="02070309020205020404" pitchFamily="49" charset="0"/>
              </a:rPr>
              <a:t>data</a:t>
            </a:r>
            <a:r>
              <a:rPr lang="de-DE" sz="1400" dirty="0">
                <a:latin typeface="Courier New" panose="02070309020205020404" pitchFamily="49" charset="0"/>
                <a:cs typeface="Courier New" panose="02070309020205020404" pitchFamily="49" charset="0"/>
              </a:rPr>
              <a:t> and </a:t>
            </a:r>
            <a:r>
              <a:rPr lang="de-DE" sz="1400" b="1" dirty="0" err="1">
                <a:latin typeface="Courier New" panose="02070309020205020404" pitchFamily="49" charset="0"/>
                <a:cs typeface="Courier New" panose="02070309020205020404" pitchFamily="49" charset="0"/>
              </a:rPr>
              <a:t>artefacts</a:t>
            </a:r>
            <a:endParaRPr lang="en-DE" sz="14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2630368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A0E97-0F3A-8621-D4E2-6C9C0E1C90C1}"/>
              </a:ext>
            </a:extLst>
          </p:cNvPr>
          <p:cNvSpPr>
            <a:spLocks noGrp="1"/>
          </p:cNvSpPr>
          <p:nvPr>
            <p:ph type="title"/>
          </p:nvPr>
        </p:nvSpPr>
        <p:spPr/>
        <p:txBody>
          <a:bodyPr/>
          <a:lstStyle/>
          <a:p>
            <a:r>
              <a:rPr lang="en-DE" dirty="0"/>
              <a:t>1. Provenance</a:t>
            </a:r>
          </a:p>
        </p:txBody>
      </p:sp>
      <p:sp>
        <p:nvSpPr>
          <p:cNvPr id="3" name="Footer Placeholder 2">
            <a:extLst>
              <a:ext uri="{FF2B5EF4-FFF2-40B4-BE49-F238E27FC236}">
                <a16:creationId xmlns:a16="http://schemas.microsoft.com/office/drawing/2014/main" id="{DB57B815-BDFA-348A-538D-F69D20F56735}"/>
              </a:ext>
            </a:extLst>
          </p:cNvPr>
          <p:cNvSpPr>
            <a:spLocks noGrp="1"/>
          </p:cNvSpPr>
          <p:nvPr>
            <p:ph type="ftr" sz="quarter" idx="11"/>
          </p:nvPr>
        </p:nvSpPr>
        <p:spPr/>
        <p:txBody>
          <a:bodyPr/>
          <a:lstStyle/>
          <a:p>
            <a:r>
              <a:rPr lang="en-US"/>
              <a:t>June 2023, v. 2.0, CC BY-SA 4.0</a:t>
            </a:r>
          </a:p>
        </p:txBody>
      </p:sp>
      <p:sp>
        <p:nvSpPr>
          <p:cNvPr id="5" name="TextBox 4">
            <a:extLst>
              <a:ext uri="{FF2B5EF4-FFF2-40B4-BE49-F238E27FC236}">
                <a16:creationId xmlns:a16="http://schemas.microsoft.com/office/drawing/2014/main" id="{713E5408-61DE-0860-185D-86E33C9CDD7E}"/>
              </a:ext>
            </a:extLst>
          </p:cNvPr>
          <p:cNvSpPr txBox="1"/>
          <p:nvPr/>
        </p:nvSpPr>
        <p:spPr>
          <a:xfrm>
            <a:off x="612648" y="1525262"/>
            <a:ext cx="10538828" cy="4524315"/>
          </a:xfrm>
          <a:prstGeom prst="rect">
            <a:avLst/>
          </a:prstGeom>
          <a:noFill/>
        </p:spPr>
        <p:txBody>
          <a:bodyPr wrap="square">
            <a:spAutoFit/>
          </a:bodyPr>
          <a:lstStyle/>
          <a:p>
            <a:pPr marL="285750" indent="-285750">
              <a:buFont typeface="Arial" panose="020B0604020202020204" pitchFamily="34" charset="0"/>
              <a:buChar char="•"/>
            </a:pPr>
            <a:r>
              <a:rPr lang="en-DE" sz="2400" dirty="0"/>
              <a:t>Data Provenance, or lineage, documents </a:t>
            </a:r>
            <a:r>
              <a:rPr lang="en-DE" sz="2400" b="1" dirty="0"/>
              <a:t>where </a:t>
            </a:r>
            <a:r>
              <a:rPr lang="en-DE" sz="2400" dirty="0"/>
              <a:t>data comes from</a:t>
            </a:r>
          </a:p>
          <a:p>
            <a:pPr marL="285750" indent="-285750">
              <a:buFont typeface="Arial" panose="020B0604020202020204" pitchFamily="34" charset="0"/>
              <a:buChar char="•"/>
            </a:pPr>
            <a:r>
              <a:rPr lang="en-DE" sz="2400" dirty="0"/>
              <a:t>Recording </a:t>
            </a:r>
            <a:r>
              <a:rPr lang="en-DE" sz="2400" b="1" dirty="0"/>
              <a:t>when</a:t>
            </a:r>
            <a:r>
              <a:rPr lang="en-DE" sz="2400" dirty="0"/>
              <a:t> and </a:t>
            </a:r>
            <a:r>
              <a:rPr lang="en-DE" sz="2400" b="1" dirty="0"/>
              <a:t>by which</a:t>
            </a:r>
            <a:r>
              <a:rPr lang="en-DE" sz="2400" dirty="0"/>
              <a:t> code the dataset has been changed</a:t>
            </a:r>
          </a:p>
          <a:p>
            <a:pPr marL="285750" indent="-285750">
              <a:buFont typeface="Arial" panose="020B0604020202020204" pitchFamily="34" charset="0"/>
              <a:buChar char="•"/>
            </a:pPr>
            <a:r>
              <a:rPr lang="en-DE" sz="2400" dirty="0"/>
              <a:t>But HOW?</a:t>
            </a:r>
          </a:p>
          <a:p>
            <a:pPr marL="742950" lvl="1" indent="-285750">
              <a:buFont typeface="Arial" panose="020B0604020202020204" pitchFamily="34" charset="0"/>
              <a:buChar char="•"/>
            </a:pPr>
            <a:r>
              <a:rPr lang="en-GB" sz="2400" dirty="0"/>
              <a:t>E</a:t>
            </a:r>
            <a:r>
              <a:rPr lang="en-DE" sz="2400" dirty="0"/>
              <a:t>xternal software? </a:t>
            </a:r>
            <a:r>
              <a:rPr lang="en-GB" sz="2400" dirty="0"/>
              <a:t>U</a:t>
            </a:r>
            <a:r>
              <a:rPr lang="en-DE" sz="2400" dirty="0"/>
              <a:t>sually </a:t>
            </a:r>
            <a:r>
              <a:rPr lang="en-DE" sz="2400"/>
              <a:t>not specific </a:t>
            </a:r>
            <a:r>
              <a:rPr lang="en-DE" sz="2400" dirty="0"/>
              <a:t>for </a:t>
            </a:r>
            <a:r>
              <a:rPr lang="en-DE" sz="2400"/>
              <a:t>scientific use</a:t>
            </a:r>
            <a:r>
              <a:rPr lang="fr-CH" sz="2400" dirty="0"/>
              <a:t> </a:t>
            </a:r>
            <a:r>
              <a:rPr lang="en-DE" sz="2400"/>
              <a:t>case</a:t>
            </a:r>
            <a:r>
              <a:rPr lang="en-DE" sz="2400" dirty="0"/>
              <a:t>.</a:t>
            </a:r>
          </a:p>
          <a:p>
            <a:pPr marL="742950" lvl="1" indent="-285750">
              <a:buFont typeface="Arial" panose="020B0604020202020204" pitchFamily="34" charset="0"/>
              <a:buChar char="•"/>
            </a:pPr>
            <a:r>
              <a:rPr lang="en-GB" sz="2400" dirty="0"/>
              <a:t>F</a:t>
            </a:r>
            <a:r>
              <a:rPr lang="en-DE" sz="2400" dirty="0"/>
              <a:t>older structure/Filenames?</a:t>
            </a:r>
          </a:p>
          <a:p>
            <a:pPr marL="742950" lvl="1" indent="-285750">
              <a:buFont typeface="Arial" panose="020B0604020202020204" pitchFamily="34" charset="0"/>
              <a:buChar char="•"/>
            </a:pPr>
            <a:r>
              <a:rPr lang="en-GB" sz="2400" dirty="0"/>
              <a:t>Code generated m</a:t>
            </a:r>
            <a:r>
              <a:rPr lang="en-DE" sz="2400" dirty="0"/>
              <a:t>eta-information files? (see next slide)</a:t>
            </a:r>
          </a:p>
          <a:p>
            <a:pPr marL="285750" indent="-285750">
              <a:buFont typeface="Arial" panose="020B0604020202020204" pitchFamily="34" charset="0"/>
              <a:buChar char="•"/>
            </a:pPr>
            <a:r>
              <a:rPr lang="en-DE" sz="2400" dirty="0"/>
              <a:t>In case of plots: </a:t>
            </a:r>
            <a:r>
              <a:rPr lang="en-DE" sz="2400"/>
              <a:t>data </a:t>
            </a:r>
            <a:r>
              <a:rPr lang="fr-CH" sz="2400" dirty="0" err="1"/>
              <a:t>that</a:t>
            </a:r>
            <a:r>
              <a:rPr lang="fr-CH" sz="2400" dirty="0"/>
              <a:t> </a:t>
            </a:r>
            <a:r>
              <a:rPr lang="en-DE" sz="2400"/>
              <a:t>generated </a:t>
            </a:r>
            <a:r>
              <a:rPr lang="en-DE" sz="2400" dirty="0"/>
              <a:t>the plots</a:t>
            </a:r>
          </a:p>
          <a:p>
            <a:pPr marL="742950" lvl="1" indent="-285750">
              <a:buFont typeface="Arial" panose="020B0604020202020204" pitchFamily="34" charset="0"/>
              <a:buChar char="•"/>
            </a:pPr>
            <a:r>
              <a:rPr lang="en-DE" sz="2400" dirty="0"/>
              <a:t>For work in progress plots: plt.annontate()</a:t>
            </a:r>
          </a:p>
          <a:p>
            <a:pPr marL="742950" lvl="1" indent="-285750">
              <a:buFont typeface="Arial" panose="020B0604020202020204" pitchFamily="34" charset="0"/>
              <a:buChar char="•"/>
            </a:pPr>
            <a:r>
              <a:rPr lang="en-GB" sz="2400" dirty="0"/>
              <a:t>S</a:t>
            </a:r>
            <a:r>
              <a:rPr lang="en-DE" sz="2400" dirty="0"/>
              <a:t>ave .ipynb as pdf (with all the paths/version information in the notebook)</a:t>
            </a:r>
          </a:p>
          <a:p>
            <a:pPr marL="742950" lvl="1" indent="-285750">
              <a:buFont typeface="Arial" panose="020B0604020202020204" pitchFamily="34" charset="0"/>
              <a:buChar char="•"/>
            </a:pPr>
            <a:r>
              <a:rPr lang="en-GB" sz="2400" dirty="0"/>
              <a:t>C</a:t>
            </a:r>
            <a:r>
              <a:rPr lang="en-DE" sz="2400" dirty="0"/>
              <a:t>ould </a:t>
            </a:r>
            <a:r>
              <a:rPr lang="en-DE" sz="2400"/>
              <a:t>use </a:t>
            </a:r>
            <a:r>
              <a:rPr lang="fr-CH" sz="2400" dirty="0" err="1"/>
              <a:t>metadata</a:t>
            </a:r>
            <a:r>
              <a:rPr lang="fr-CH" sz="2400" dirty="0"/>
              <a:t> </a:t>
            </a:r>
            <a:r>
              <a:rPr lang="en-DE" sz="2400"/>
              <a:t>in </a:t>
            </a:r>
            <a:r>
              <a:rPr lang="en-DE" sz="2400" dirty="0"/>
              <a:t>images </a:t>
            </a:r>
            <a:r>
              <a:rPr lang="en-GB" sz="2400" dirty="0">
                <a:hlinkClick r:id="rId2"/>
              </a:rPr>
              <a:t>https://github.com/dfm/savefig</a:t>
            </a:r>
            <a:r>
              <a:rPr lang="en-GB" sz="2400" dirty="0"/>
              <a:t> </a:t>
            </a:r>
          </a:p>
          <a:p>
            <a:pPr marL="742950" lvl="1" indent="-285750">
              <a:buFont typeface="Arial" panose="020B0604020202020204" pitchFamily="34" charset="0"/>
              <a:buChar char="•"/>
            </a:pPr>
            <a:endParaRPr lang="en-DE" sz="2400" dirty="0"/>
          </a:p>
          <a:p>
            <a:pPr marL="742950" lvl="1" indent="-285750">
              <a:buFont typeface="Arial" panose="020B0604020202020204" pitchFamily="34" charset="0"/>
              <a:buChar char="•"/>
            </a:pPr>
            <a:endParaRPr lang="en-DE" sz="2400" dirty="0"/>
          </a:p>
        </p:txBody>
      </p:sp>
    </p:spTree>
    <p:extLst>
      <p:ext uri="{BB962C8B-B14F-4D97-AF65-F5344CB8AC3E}">
        <p14:creationId xmlns:p14="http://schemas.microsoft.com/office/powerpoint/2010/main" val="31647873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C35D6-E7E4-E695-F31C-406314C11FC0}"/>
              </a:ext>
            </a:extLst>
          </p:cNvPr>
          <p:cNvSpPr>
            <a:spLocks noGrp="1"/>
          </p:cNvSpPr>
          <p:nvPr>
            <p:ph type="title"/>
          </p:nvPr>
        </p:nvSpPr>
        <p:spPr/>
        <p:txBody>
          <a:bodyPr/>
          <a:lstStyle/>
          <a:p>
            <a:r>
              <a:rPr lang="en-DE" dirty="0"/>
              <a:t>2. Reproducibility</a:t>
            </a:r>
          </a:p>
        </p:txBody>
      </p:sp>
      <p:sp>
        <p:nvSpPr>
          <p:cNvPr id="3" name="Footer Placeholder 2">
            <a:extLst>
              <a:ext uri="{FF2B5EF4-FFF2-40B4-BE49-F238E27FC236}">
                <a16:creationId xmlns:a16="http://schemas.microsoft.com/office/drawing/2014/main" id="{A45E9A5B-4AE2-C443-29C3-6663A385C23C}"/>
              </a:ext>
            </a:extLst>
          </p:cNvPr>
          <p:cNvSpPr>
            <a:spLocks noGrp="1"/>
          </p:cNvSpPr>
          <p:nvPr>
            <p:ph type="ftr" sz="quarter" idx="11"/>
          </p:nvPr>
        </p:nvSpPr>
        <p:spPr/>
        <p:txBody>
          <a:bodyPr/>
          <a:lstStyle/>
          <a:p>
            <a:r>
              <a:rPr lang="en-US"/>
              <a:t>June 2023, v. 2.0, CC BY-SA 4.0</a:t>
            </a:r>
          </a:p>
        </p:txBody>
      </p:sp>
      <p:sp>
        <p:nvSpPr>
          <p:cNvPr id="5" name="TextBox 4">
            <a:extLst>
              <a:ext uri="{FF2B5EF4-FFF2-40B4-BE49-F238E27FC236}">
                <a16:creationId xmlns:a16="http://schemas.microsoft.com/office/drawing/2014/main" id="{7E194BFE-09F0-CB21-AF4C-DDE6FB3BFA59}"/>
              </a:ext>
            </a:extLst>
          </p:cNvPr>
          <p:cNvSpPr txBox="1"/>
          <p:nvPr/>
        </p:nvSpPr>
        <p:spPr>
          <a:xfrm>
            <a:off x="483477" y="1561838"/>
            <a:ext cx="5612524" cy="3046988"/>
          </a:xfrm>
          <a:prstGeom prst="rect">
            <a:avLst/>
          </a:prstGeom>
          <a:noFill/>
        </p:spPr>
        <p:txBody>
          <a:bodyPr wrap="square">
            <a:spAutoFit/>
          </a:bodyPr>
          <a:lstStyle/>
          <a:p>
            <a:pPr marL="285750" indent="-285750">
              <a:buFont typeface="Arial" panose="020B0604020202020204" pitchFamily="34" charset="0"/>
              <a:buChar char="•"/>
            </a:pPr>
            <a:r>
              <a:rPr lang="en-DE" sz="2400" dirty="0"/>
              <a:t>Save all information necessary to get the same result again</a:t>
            </a:r>
          </a:p>
          <a:p>
            <a:pPr marL="742950" lvl="1" indent="-285750">
              <a:buFont typeface="Arial" panose="020B0604020202020204" pitchFamily="34" charset="0"/>
              <a:buChar char="•"/>
            </a:pPr>
            <a:r>
              <a:rPr lang="en-DE" sz="2400" dirty="0"/>
              <a:t>All input parameters to the code</a:t>
            </a:r>
          </a:p>
          <a:p>
            <a:pPr marL="742950" lvl="1" indent="-285750">
              <a:buFont typeface="Arial" panose="020B0604020202020204" pitchFamily="34" charset="0"/>
              <a:buChar char="•"/>
            </a:pPr>
            <a:r>
              <a:rPr lang="en-GB" sz="2400" dirty="0"/>
              <a:t>R</a:t>
            </a:r>
            <a:r>
              <a:rPr lang="en-DE" sz="2400" dirty="0"/>
              <a:t>andomness- if used, save the seed</a:t>
            </a:r>
          </a:p>
          <a:p>
            <a:pPr marL="742950" lvl="1" indent="-285750">
              <a:buFont typeface="Arial" panose="020B0604020202020204" pitchFamily="34" charset="0"/>
              <a:buChar char="•"/>
            </a:pPr>
            <a:r>
              <a:rPr lang="en-GB" sz="2400" dirty="0"/>
              <a:t>Which version of the code was used?</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S</a:t>
            </a:r>
            <a:r>
              <a:rPr lang="en-DE" sz="2400" dirty="0"/>
              <a:t>erialization of intermediate steps in the code (estimation and analysis)</a:t>
            </a:r>
          </a:p>
        </p:txBody>
      </p:sp>
      <p:pic>
        <p:nvPicPr>
          <p:cNvPr id="6" name="Picture 5" descr="Text&#10;&#10;Description automatically generated">
            <a:extLst>
              <a:ext uri="{FF2B5EF4-FFF2-40B4-BE49-F238E27FC236}">
                <a16:creationId xmlns:a16="http://schemas.microsoft.com/office/drawing/2014/main" id="{5AC43504-92F2-4509-D527-6987933303E3}"/>
              </a:ext>
            </a:extLst>
          </p:cNvPr>
          <p:cNvPicPr>
            <a:picLocks noChangeAspect="1"/>
          </p:cNvPicPr>
          <p:nvPr/>
        </p:nvPicPr>
        <p:blipFill>
          <a:blip r:embed="rId2"/>
          <a:stretch>
            <a:fillRect/>
          </a:stretch>
        </p:blipFill>
        <p:spPr>
          <a:xfrm>
            <a:off x="6206577" y="1427779"/>
            <a:ext cx="5727700" cy="3454400"/>
          </a:xfrm>
          <a:prstGeom prst="rect">
            <a:avLst/>
          </a:prstGeom>
        </p:spPr>
      </p:pic>
    </p:spTree>
    <p:extLst>
      <p:ext uri="{BB962C8B-B14F-4D97-AF65-F5344CB8AC3E}">
        <p14:creationId xmlns:p14="http://schemas.microsoft.com/office/powerpoint/2010/main" val="9772996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C35D6-E7E4-E695-F31C-406314C11FC0}"/>
              </a:ext>
            </a:extLst>
          </p:cNvPr>
          <p:cNvSpPr>
            <a:spLocks noGrp="1"/>
          </p:cNvSpPr>
          <p:nvPr>
            <p:ph type="title"/>
          </p:nvPr>
        </p:nvSpPr>
        <p:spPr/>
        <p:txBody>
          <a:bodyPr/>
          <a:lstStyle/>
          <a:p>
            <a:r>
              <a:rPr lang="en-DE" dirty="0"/>
              <a:t>2. Reproducibility</a:t>
            </a:r>
          </a:p>
        </p:txBody>
      </p:sp>
      <p:sp>
        <p:nvSpPr>
          <p:cNvPr id="3" name="Footer Placeholder 2">
            <a:extLst>
              <a:ext uri="{FF2B5EF4-FFF2-40B4-BE49-F238E27FC236}">
                <a16:creationId xmlns:a16="http://schemas.microsoft.com/office/drawing/2014/main" id="{A45E9A5B-4AE2-C443-29C3-6663A385C23C}"/>
              </a:ext>
            </a:extLst>
          </p:cNvPr>
          <p:cNvSpPr>
            <a:spLocks noGrp="1"/>
          </p:cNvSpPr>
          <p:nvPr>
            <p:ph type="ftr" sz="quarter" idx="11"/>
          </p:nvPr>
        </p:nvSpPr>
        <p:spPr/>
        <p:txBody>
          <a:bodyPr/>
          <a:lstStyle/>
          <a:p>
            <a:r>
              <a:rPr lang="en-US"/>
              <a:t>June 2023, v. 2.0, CC BY-SA 4.0</a:t>
            </a:r>
          </a:p>
        </p:txBody>
      </p:sp>
      <p:sp>
        <p:nvSpPr>
          <p:cNvPr id="5" name="TextBox 4">
            <a:extLst>
              <a:ext uri="{FF2B5EF4-FFF2-40B4-BE49-F238E27FC236}">
                <a16:creationId xmlns:a16="http://schemas.microsoft.com/office/drawing/2014/main" id="{7E194BFE-09F0-CB21-AF4C-DDE6FB3BFA59}"/>
              </a:ext>
            </a:extLst>
          </p:cNvPr>
          <p:cNvSpPr txBox="1"/>
          <p:nvPr/>
        </p:nvSpPr>
        <p:spPr>
          <a:xfrm>
            <a:off x="483477" y="1561838"/>
            <a:ext cx="10174322" cy="830997"/>
          </a:xfrm>
          <a:prstGeom prst="rect">
            <a:avLst/>
          </a:prstGeom>
          <a:noFill/>
        </p:spPr>
        <p:txBody>
          <a:bodyPr wrap="square">
            <a:spAutoFit/>
          </a:bodyPr>
          <a:lstStyle/>
          <a:p>
            <a:pPr marL="285750" indent="-285750">
              <a:buFont typeface="Arial" panose="020B0604020202020204" pitchFamily="34" charset="0"/>
              <a:buChar char="•"/>
            </a:pPr>
            <a:r>
              <a:rPr lang="fr-CH" sz="2400" dirty="0" err="1"/>
              <a:t>We</a:t>
            </a:r>
            <a:r>
              <a:rPr lang="fr-CH" sz="2400" dirty="0"/>
              <a:t> </a:t>
            </a:r>
            <a:r>
              <a:rPr lang="fr-CH" sz="2400" dirty="0" err="1"/>
              <a:t>also</a:t>
            </a:r>
            <a:r>
              <a:rPr lang="fr-CH" sz="2400" dirty="0"/>
              <a:t> </a:t>
            </a:r>
            <a:r>
              <a:rPr lang="fr-CH" sz="2400" dirty="0" err="1"/>
              <a:t>recommend</a:t>
            </a:r>
            <a:r>
              <a:rPr lang="fr-CH" sz="2400" dirty="0"/>
              <a:t> </a:t>
            </a:r>
            <a:r>
              <a:rPr lang="fr-CH" sz="2400" dirty="0" err="1"/>
              <a:t>using</a:t>
            </a:r>
            <a:r>
              <a:rPr lang="fr-CH" sz="2400" dirty="0"/>
              <a:t> file </a:t>
            </a:r>
            <a:r>
              <a:rPr lang="fr-CH" sz="2400" dirty="0" err="1"/>
              <a:t>names</a:t>
            </a:r>
            <a:r>
              <a:rPr lang="fr-CH" sz="2400" dirty="0"/>
              <a:t> </a:t>
            </a:r>
            <a:r>
              <a:rPr lang="fr-CH" sz="2400" dirty="0" err="1"/>
              <a:t>containing</a:t>
            </a:r>
            <a:r>
              <a:rPr lang="fr-CH" sz="2400" dirty="0"/>
              <a:t> a version </a:t>
            </a:r>
            <a:r>
              <a:rPr lang="fr-CH" sz="2400" dirty="0" err="1"/>
              <a:t>number</a:t>
            </a:r>
            <a:r>
              <a:rPr lang="fr-CH" sz="2400" dirty="0"/>
              <a:t> or a time </a:t>
            </a:r>
            <a:r>
              <a:rPr lang="fr-CH" sz="2400" dirty="0" err="1"/>
              <a:t>stamp</a:t>
            </a:r>
            <a:r>
              <a:rPr lang="fr-CH" sz="2400" dirty="0"/>
              <a:t>, </a:t>
            </a:r>
            <a:r>
              <a:rPr lang="fr-CH" sz="2400" dirty="0" err="1"/>
              <a:t>so</a:t>
            </a:r>
            <a:r>
              <a:rPr lang="fr-CH" sz="2400" dirty="0"/>
              <a:t> </a:t>
            </a:r>
            <a:r>
              <a:rPr lang="fr-CH" sz="2400" dirty="0" err="1"/>
              <a:t>that</a:t>
            </a:r>
            <a:r>
              <a:rPr lang="fr-CH" sz="2400" dirty="0"/>
              <a:t> </a:t>
            </a:r>
            <a:r>
              <a:rPr lang="fr-CH" sz="2400" dirty="0" err="1"/>
              <a:t>two</a:t>
            </a:r>
            <a:r>
              <a:rPr lang="fr-CH" sz="2400" dirty="0"/>
              <a:t> </a:t>
            </a:r>
            <a:r>
              <a:rPr lang="fr-CH" sz="2400" dirty="0" err="1"/>
              <a:t>subsequent</a:t>
            </a:r>
            <a:r>
              <a:rPr lang="fr-CH" sz="2400" dirty="0"/>
              <a:t> runs do not </a:t>
            </a:r>
            <a:r>
              <a:rPr lang="fr-CH" sz="2400" dirty="0" err="1"/>
              <a:t>overwrite</a:t>
            </a:r>
            <a:r>
              <a:rPr lang="fr-CH" sz="2400" dirty="0"/>
              <a:t> </a:t>
            </a:r>
            <a:r>
              <a:rPr lang="fr-CH" sz="2400" dirty="0" err="1"/>
              <a:t>previous</a:t>
            </a:r>
            <a:r>
              <a:rPr lang="fr-CH" sz="2400" dirty="0"/>
              <a:t> </a:t>
            </a:r>
            <a:r>
              <a:rPr lang="fr-CH" sz="2400" dirty="0" err="1"/>
              <a:t>results</a:t>
            </a:r>
            <a:endParaRPr lang="en-DE" sz="2400" dirty="0"/>
          </a:p>
        </p:txBody>
      </p:sp>
      <p:pic>
        <p:nvPicPr>
          <p:cNvPr id="9" name="Picture 8" descr="A picture containing text, font, screenshot, line&#10;&#10;Description automatically generated">
            <a:extLst>
              <a:ext uri="{FF2B5EF4-FFF2-40B4-BE49-F238E27FC236}">
                <a16:creationId xmlns:a16="http://schemas.microsoft.com/office/drawing/2014/main" id="{72B6257B-7E96-C11B-0636-31A0B45A1F57}"/>
              </a:ext>
            </a:extLst>
          </p:cNvPr>
          <p:cNvPicPr>
            <a:picLocks noChangeAspect="1"/>
          </p:cNvPicPr>
          <p:nvPr/>
        </p:nvPicPr>
        <p:blipFill>
          <a:blip r:embed="rId2"/>
          <a:stretch>
            <a:fillRect/>
          </a:stretch>
        </p:blipFill>
        <p:spPr>
          <a:xfrm>
            <a:off x="1948622" y="3056099"/>
            <a:ext cx="8294755" cy="1442566"/>
          </a:xfrm>
          <a:prstGeom prst="rect">
            <a:avLst/>
          </a:prstGeom>
        </p:spPr>
      </p:pic>
    </p:spTree>
    <p:extLst>
      <p:ext uri="{BB962C8B-B14F-4D97-AF65-F5344CB8AC3E}">
        <p14:creationId xmlns:p14="http://schemas.microsoft.com/office/powerpoint/2010/main" val="16560298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F04CB-4A78-3D50-D4FF-AE64AC72DE6B}"/>
              </a:ext>
            </a:extLst>
          </p:cNvPr>
          <p:cNvSpPr>
            <a:spLocks noGrp="1"/>
          </p:cNvSpPr>
          <p:nvPr>
            <p:ph type="title"/>
          </p:nvPr>
        </p:nvSpPr>
        <p:spPr/>
        <p:txBody>
          <a:bodyPr/>
          <a:lstStyle/>
          <a:p>
            <a:r>
              <a:rPr lang="de-DE" dirty="0"/>
              <a:t>3. </a:t>
            </a:r>
            <a:r>
              <a:rPr lang="de-DE" dirty="0" err="1"/>
              <a:t>Organization</a:t>
            </a:r>
            <a:endParaRPr lang="en-DE" dirty="0"/>
          </a:p>
        </p:txBody>
      </p:sp>
      <p:sp>
        <p:nvSpPr>
          <p:cNvPr id="4" name="Footer Placeholder 3">
            <a:extLst>
              <a:ext uri="{FF2B5EF4-FFF2-40B4-BE49-F238E27FC236}">
                <a16:creationId xmlns:a16="http://schemas.microsoft.com/office/drawing/2014/main" id="{8F3877F3-42DF-6421-6689-4F2DE5FEDA51}"/>
              </a:ext>
            </a:extLst>
          </p:cNvPr>
          <p:cNvSpPr>
            <a:spLocks noGrp="1"/>
          </p:cNvSpPr>
          <p:nvPr>
            <p:ph type="ftr" sz="quarter" idx="11"/>
          </p:nvPr>
        </p:nvSpPr>
        <p:spPr/>
        <p:txBody>
          <a:bodyPr/>
          <a:lstStyle/>
          <a:p>
            <a:r>
              <a:rPr lang="en-US"/>
              <a:t>June 2023, v. 2.0, CC BY-SA 4.0</a:t>
            </a:r>
          </a:p>
        </p:txBody>
      </p:sp>
      <p:sp>
        <p:nvSpPr>
          <p:cNvPr id="3" name="Rectangle 2">
            <a:extLst>
              <a:ext uri="{FF2B5EF4-FFF2-40B4-BE49-F238E27FC236}">
                <a16:creationId xmlns:a16="http://schemas.microsoft.com/office/drawing/2014/main" id="{B98CEEF8-F7BC-66BA-4B6A-24AA0CB377A8}"/>
              </a:ext>
            </a:extLst>
          </p:cNvPr>
          <p:cNvSpPr/>
          <p:nvPr/>
        </p:nvSpPr>
        <p:spPr>
          <a:xfrm>
            <a:off x="467997" y="2586441"/>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Model</a:t>
            </a:r>
          </a:p>
        </p:txBody>
      </p:sp>
      <p:sp>
        <p:nvSpPr>
          <p:cNvPr id="8" name="Rectangle 7">
            <a:extLst>
              <a:ext uri="{FF2B5EF4-FFF2-40B4-BE49-F238E27FC236}">
                <a16:creationId xmlns:a16="http://schemas.microsoft.com/office/drawing/2014/main" id="{937A9F18-1477-97C2-57D6-BA60EBFD1CAB}"/>
              </a:ext>
            </a:extLst>
          </p:cNvPr>
          <p:cNvSpPr/>
          <p:nvPr/>
        </p:nvSpPr>
        <p:spPr>
          <a:xfrm>
            <a:off x="2246539" y="2554452"/>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Parameter Estimation</a:t>
            </a:r>
          </a:p>
        </p:txBody>
      </p:sp>
      <p:sp>
        <p:nvSpPr>
          <p:cNvPr id="9" name="Rectangle 8">
            <a:extLst>
              <a:ext uri="{FF2B5EF4-FFF2-40B4-BE49-F238E27FC236}">
                <a16:creationId xmlns:a16="http://schemas.microsoft.com/office/drawing/2014/main" id="{422B6298-C7C2-DF56-5169-9D2CBA5A5B9A}"/>
              </a:ext>
            </a:extLst>
          </p:cNvPr>
          <p:cNvSpPr/>
          <p:nvPr/>
        </p:nvSpPr>
        <p:spPr>
          <a:xfrm>
            <a:off x="4025081" y="2554452"/>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Analysis</a:t>
            </a:r>
          </a:p>
          <a:p>
            <a:pPr algn="ctr"/>
            <a:r>
              <a:rPr lang="en-GB" dirty="0"/>
              <a:t>a</a:t>
            </a:r>
            <a:r>
              <a:rPr lang="en-DE" dirty="0"/>
              <a:t>nd Plotting of Results </a:t>
            </a:r>
          </a:p>
        </p:txBody>
      </p:sp>
      <p:sp>
        <p:nvSpPr>
          <p:cNvPr id="5" name="Rectangle 4">
            <a:extLst>
              <a:ext uri="{FF2B5EF4-FFF2-40B4-BE49-F238E27FC236}">
                <a16:creationId xmlns:a16="http://schemas.microsoft.com/office/drawing/2014/main" id="{EFC8B8C3-CBD2-B288-AEAF-8B69763B52FF}"/>
              </a:ext>
            </a:extLst>
          </p:cNvPr>
          <p:cNvSpPr/>
          <p:nvPr/>
        </p:nvSpPr>
        <p:spPr>
          <a:xfrm>
            <a:off x="467996" y="1588405"/>
            <a:ext cx="4747981" cy="818305"/>
          </a:xfrm>
          <a:prstGeom prst="rect">
            <a:avLst/>
          </a:prstGeom>
          <a:solidFill>
            <a:schemeClr val="accent5">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Research Project (Modelling)</a:t>
            </a:r>
          </a:p>
        </p:txBody>
      </p:sp>
      <p:sp>
        <p:nvSpPr>
          <p:cNvPr id="6" name="Right Arrow 5">
            <a:extLst>
              <a:ext uri="{FF2B5EF4-FFF2-40B4-BE49-F238E27FC236}">
                <a16:creationId xmlns:a16="http://schemas.microsoft.com/office/drawing/2014/main" id="{D54E8CC0-E8C1-4EB8-C2C2-38016519350B}"/>
              </a:ext>
            </a:extLst>
          </p:cNvPr>
          <p:cNvSpPr/>
          <p:nvPr/>
        </p:nvSpPr>
        <p:spPr>
          <a:xfrm>
            <a:off x="1762917" y="2996581"/>
            <a:ext cx="379598" cy="456868"/>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 name="Right Arrow 6">
            <a:extLst>
              <a:ext uri="{FF2B5EF4-FFF2-40B4-BE49-F238E27FC236}">
                <a16:creationId xmlns:a16="http://schemas.microsoft.com/office/drawing/2014/main" id="{DD62157E-3EFF-404A-F2ED-F5F4F9E527F1}"/>
              </a:ext>
            </a:extLst>
          </p:cNvPr>
          <p:cNvSpPr/>
          <p:nvPr/>
        </p:nvSpPr>
        <p:spPr>
          <a:xfrm>
            <a:off x="3541459" y="3009133"/>
            <a:ext cx="379598" cy="456868"/>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 name="Content Placeholder 4">
            <a:extLst>
              <a:ext uri="{FF2B5EF4-FFF2-40B4-BE49-F238E27FC236}">
                <a16:creationId xmlns:a16="http://schemas.microsoft.com/office/drawing/2014/main" id="{DDEB7BAC-9BFD-AFAD-9331-B1B4388746FE}"/>
              </a:ext>
            </a:extLst>
          </p:cNvPr>
          <p:cNvSpPr>
            <a:spLocks noGrp="1"/>
          </p:cNvSpPr>
          <p:nvPr>
            <p:ph idx="1"/>
          </p:nvPr>
        </p:nvSpPr>
        <p:spPr>
          <a:xfrm>
            <a:off x="838200" y="4411827"/>
            <a:ext cx="10515600" cy="1770342"/>
          </a:xfrm>
        </p:spPr>
        <p:txBody>
          <a:bodyPr>
            <a:normAutofit/>
          </a:bodyPr>
          <a:lstStyle/>
          <a:p>
            <a:r>
              <a:rPr lang="de-DE" dirty="0" err="1"/>
              <a:t>Your</a:t>
            </a:r>
            <a:r>
              <a:rPr lang="de-DE" dirty="0"/>
              <a:t> </a:t>
            </a:r>
            <a:r>
              <a:rPr lang="de-DE" dirty="0" err="1"/>
              <a:t>research</a:t>
            </a:r>
            <a:r>
              <a:rPr lang="de-DE" dirty="0"/>
              <a:t> </a:t>
            </a:r>
            <a:r>
              <a:rPr lang="de-DE" dirty="0" err="1"/>
              <a:t>project</a:t>
            </a:r>
            <a:r>
              <a:rPr lang="de-DE" dirty="0"/>
              <a:t> </a:t>
            </a:r>
            <a:r>
              <a:rPr lang="de-DE" dirty="0" err="1"/>
              <a:t>may</a:t>
            </a:r>
            <a:r>
              <a:rPr lang="de-DE" dirty="0"/>
              <a:t> </a:t>
            </a:r>
            <a:r>
              <a:rPr lang="de-DE" dirty="0" err="1"/>
              <a:t>look</a:t>
            </a:r>
            <a:r>
              <a:rPr lang="de-DE" dirty="0"/>
              <a:t> </a:t>
            </a:r>
            <a:r>
              <a:rPr lang="de-DE" dirty="0" err="1"/>
              <a:t>something</a:t>
            </a:r>
            <a:r>
              <a:rPr lang="de-DE" dirty="0"/>
              <a:t> like </a:t>
            </a:r>
            <a:r>
              <a:rPr lang="de-DE" dirty="0" err="1"/>
              <a:t>this</a:t>
            </a:r>
            <a:r>
              <a:rPr lang="de-DE" dirty="0"/>
              <a:t> (</a:t>
            </a:r>
            <a:r>
              <a:rPr lang="de-DE" dirty="0" err="1"/>
              <a:t>or</a:t>
            </a:r>
            <a:r>
              <a:rPr lang="de-DE" dirty="0"/>
              <a:t> </a:t>
            </a:r>
            <a:r>
              <a:rPr lang="de-DE" dirty="0" err="1"/>
              <a:t>maybe</a:t>
            </a:r>
            <a:r>
              <a:rPr lang="de-DE" dirty="0"/>
              <a:t> </a:t>
            </a:r>
            <a:r>
              <a:rPr lang="de-DE" dirty="0" err="1"/>
              <a:t>you</a:t>
            </a:r>
            <a:r>
              <a:rPr lang="de-DE" dirty="0"/>
              <a:t> </a:t>
            </a:r>
            <a:r>
              <a:rPr lang="de-DE" dirty="0" err="1"/>
              <a:t>have</a:t>
            </a:r>
            <a:r>
              <a:rPr lang="de-DE" dirty="0"/>
              <a:t> different </a:t>
            </a:r>
            <a:r>
              <a:rPr lang="de-DE" dirty="0" err="1"/>
              <a:t>steps</a:t>
            </a:r>
            <a:r>
              <a:rPr lang="de-DE" dirty="0"/>
              <a:t> </a:t>
            </a:r>
            <a:r>
              <a:rPr lang="de-DE" dirty="0" err="1"/>
              <a:t>or</a:t>
            </a:r>
            <a:r>
              <a:rPr lang="de-DE" dirty="0"/>
              <a:t> a </a:t>
            </a:r>
            <a:r>
              <a:rPr lang="de-DE" dirty="0" err="1"/>
              <a:t>subset</a:t>
            </a:r>
            <a:r>
              <a:rPr lang="de-DE" dirty="0"/>
              <a:t> </a:t>
            </a:r>
            <a:r>
              <a:rPr lang="de-DE" dirty="0" err="1"/>
              <a:t>of</a:t>
            </a:r>
            <a:r>
              <a:rPr lang="de-DE" dirty="0"/>
              <a:t> </a:t>
            </a:r>
            <a:r>
              <a:rPr lang="de-DE" dirty="0" err="1"/>
              <a:t>steps</a:t>
            </a:r>
            <a:r>
              <a:rPr lang="de-DE" dirty="0"/>
              <a:t>)</a:t>
            </a:r>
          </a:p>
          <a:p>
            <a:r>
              <a:rPr lang="de-DE" dirty="0"/>
              <a:t>In </a:t>
            </a:r>
            <a:r>
              <a:rPr lang="de-DE" dirty="0" err="1"/>
              <a:t>any</a:t>
            </a:r>
            <a:r>
              <a:rPr lang="de-DE" dirty="0"/>
              <a:t> </a:t>
            </a:r>
            <a:r>
              <a:rPr lang="de-DE" dirty="0" err="1"/>
              <a:t>case</a:t>
            </a:r>
            <a:r>
              <a:rPr lang="de-DE" dirty="0"/>
              <a:t> </a:t>
            </a:r>
            <a:r>
              <a:rPr lang="de-DE" dirty="0" err="1"/>
              <a:t>it</a:t>
            </a:r>
            <a:r>
              <a:rPr lang="de-DE" dirty="0"/>
              <a:t> </a:t>
            </a:r>
            <a:r>
              <a:rPr lang="de-DE" dirty="0" err="1"/>
              <a:t>is</a:t>
            </a:r>
            <a:r>
              <a:rPr lang="de-DE" dirty="0"/>
              <a:t> </a:t>
            </a:r>
            <a:r>
              <a:rPr lang="de-DE" dirty="0" err="1"/>
              <a:t>likely</a:t>
            </a:r>
            <a:r>
              <a:rPr lang="de-DE" dirty="0"/>
              <a:t> </a:t>
            </a:r>
            <a:r>
              <a:rPr lang="de-DE" dirty="0" err="1"/>
              <a:t>that</a:t>
            </a:r>
            <a:r>
              <a:rPr lang="de-DE" dirty="0"/>
              <a:t> </a:t>
            </a:r>
            <a:r>
              <a:rPr lang="de-DE" dirty="0" err="1"/>
              <a:t>you</a:t>
            </a:r>
            <a:r>
              <a:rPr lang="de-DE" dirty="0"/>
              <a:t> will </a:t>
            </a:r>
            <a:r>
              <a:rPr lang="de-DE" dirty="0" err="1"/>
              <a:t>go</a:t>
            </a:r>
            <a:r>
              <a:rPr lang="de-DE" dirty="0"/>
              <a:t> </a:t>
            </a:r>
            <a:r>
              <a:rPr lang="de-DE" dirty="0" err="1"/>
              <a:t>through</a:t>
            </a:r>
            <a:r>
              <a:rPr lang="de-DE" dirty="0"/>
              <a:t> </a:t>
            </a:r>
            <a:r>
              <a:rPr lang="de-DE" dirty="0" err="1"/>
              <a:t>the</a:t>
            </a:r>
            <a:r>
              <a:rPr lang="de-DE" dirty="0"/>
              <a:t> </a:t>
            </a:r>
            <a:r>
              <a:rPr lang="de-DE" dirty="0" err="1"/>
              <a:t>steps</a:t>
            </a:r>
            <a:r>
              <a:rPr lang="de-DE" dirty="0"/>
              <a:t> </a:t>
            </a:r>
            <a:r>
              <a:rPr lang="de-DE" dirty="0" err="1"/>
              <a:t>many</a:t>
            </a:r>
            <a:r>
              <a:rPr lang="de-DE" dirty="0"/>
              <a:t> </a:t>
            </a:r>
            <a:r>
              <a:rPr lang="de-DE" dirty="0" err="1"/>
              <a:t>times</a:t>
            </a:r>
            <a:r>
              <a:rPr lang="de-DE" dirty="0"/>
              <a:t> </a:t>
            </a:r>
            <a:r>
              <a:rPr lang="de-DE" dirty="0" err="1"/>
              <a:t>before</a:t>
            </a:r>
            <a:r>
              <a:rPr lang="de-DE" dirty="0"/>
              <a:t> </a:t>
            </a:r>
            <a:r>
              <a:rPr lang="de-DE" dirty="0" err="1"/>
              <a:t>you‘re</a:t>
            </a:r>
            <a:r>
              <a:rPr lang="de-DE" dirty="0"/>
              <a:t> </a:t>
            </a:r>
            <a:r>
              <a:rPr lang="de-DE" dirty="0" err="1"/>
              <a:t>ready</a:t>
            </a:r>
            <a:r>
              <a:rPr lang="de-DE" dirty="0"/>
              <a:t> </a:t>
            </a:r>
            <a:r>
              <a:rPr lang="de-DE" dirty="0" err="1"/>
              <a:t>to</a:t>
            </a:r>
            <a:r>
              <a:rPr lang="de-DE" dirty="0"/>
              <a:t> publish </a:t>
            </a:r>
            <a:r>
              <a:rPr lang="de-DE" dirty="0" err="1"/>
              <a:t>your</a:t>
            </a:r>
            <a:r>
              <a:rPr lang="de-DE" dirty="0"/>
              <a:t> </a:t>
            </a:r>
            <a:r>
              <a:rPr lang="de-DE" dirty="0" err="1"/>
              <a:t>work</a:t>
            </a:r>
            <a:endParaRPr lang="de-DE" dirty="0"/>
          </a:p>
          <a:p>
            <a:endParaRPr lang="en-CH" dirty="0"/>
          </a:p>
        </p:txBody>
      </p:sp>
      <p:sp>
        <p:nvSpPr>
          <p:cNvPr id="23" name="Rectangle 22">
            <a:extLst>
              <a:ext uri="{FF2B5EF4-FFF2-40B4-BE49-F238E27FC236}">
                <a16:creationId xmlns:a16="http://schemas.microsoft.com/office/drawing/2014/main" id="{F8DF2F04-5DC7-06E3-97EC-63EC78650491}"/>
              </a:ext>
            </a:extLst>
          </p:cNvPr>
          <p:cNvSpPr/>
          <p:nvPr/>
        </p:nvSpPr>
        <p:spPr>
          <a:xfrm>
            <a:off x="6770916" y="2554452"/>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Data Pre-processing pipeline</a:t>
            </a:r>
          </a:p>
        </p:txBody>
      </p:sp>
      <p:sp>
        <p:nvSpPr>
          <p:cNvPr id="24" name="Rectangle 23">
            <a:extLst>
              <a:ext uri="{FF2B5EF4-FFF2-40B4-BE49-F238E27FC236}">
                <a16:creationId xmlns:a16="http://schemas.microsoft.com/office/drawing/2014/main" id="{D703239D-C1C1-F791-E82F-588A8C47E32E}"/>
              </a:ext>
            </a:extLst>
          </p:cNvPr>
          <p:cNvSpPr/>
          <p:nvPr/>
        </p:nvSpPr>
        <p:spPr>
          <a:xfrm>
            <a:off x="8549458" y="2522463"/>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Statistical Analyses</a:t>
            </a:r>
          </a:p>
        </p:txBody>
      </p:sp>
      <p:sp>
        <p:nvSpPr>
          <p:cNvPr id="25" name="Rectangle 24">
            <a:extLst>
              <a:ext uri="{FF2B5EF4-FFF2-40B4-BE49-F238E27FC236}">
                <a16:creationId xmlns:a16="http://schemas.microsoft.com/office/drawing/2014/main" id="{06C4C783-0A39-517B-CF2E-DD0C975A26C1}"/>
              </a:ext>
            </a:extLst>
          </p:cNvPr>
          <p:cNvSpPr/>
          <p:nvPr/>
        </p:nvSpPr>
        <p:spPr>
          <a:xfrm>
            <a:off x="10328000" y="2522463"/>
            <a:ext cx="1190896" cy="1341126"/>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Plotting of Results </a:t>
            </a:r>
          </a:p>
        </p:txBody>
      </p:sp>
      <p:sp>
        <p:nvSpPr>
          <p:cNvPr id="26" name="Rectangle 25">
            <a:extLst>
              <a:ext uri="{FF2B5EF4-FFF2-40B4-BE49-F238E27FC236}">
                <a16:creationId xmlns:a16="http://schemas.microsoft.com/office/drawing/2014/main" id="{895766BD-476B-0336-A1FD-F776D67966FF}"/>
              </a:ext>
            </a:extLst>
          </p:cNvPr>
          <p:cNvSpPr/>
          <p:nvPr/>
        </p:nvSpPr>
        <p:spPr>
          <a:xfrm>
            <a:off x="6770915" y="1556416"/>
            <a:ext cx="4747981" cy="818305"/>
          </a:xfrm>
          <a:prstGeom prst="rect">
            <a:avLst/>
          </a:prstGeom>
          <a:solidFill>
            <a:schemeClr val="accent5">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Research Project (Analytical)</a:t>
            </a:r>
          </a:p>
        </p:txBody>
      </p:sp>
      <p:sp>
        <p:nvSpPr>
          <p:cNvPr id="27" name="Right Arrow 26">
            <a:extLst>
              <a:ext uri="{FF2B5EF4-FFF2-40B4-BE49-F238E27FC236}">
                <a16:creationId xmlns:a16="http://schemas.microsoft.com/office/drawing/2014/main" id="{EB8F5F6D-5B39-7E43-ABCA-047253038A97}"/>
              </a:ext>
            </a:extLst>
          </p:cNvPr>
          <p:cNvSpPr/>
          <p:nvPr/>
        </p:nvSpPr>
        <p:spPr>
          <a:xfrm>
            <a:off x="8065836" y="2964592"/>
            <a:ext cx="379598" cy="456868"/>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8" name="Right Arrow 27">
            <a:extLst>
              <a:ext uri="{FF2B5EF4-FFF2-40B4-BE49-F238E27FC236}">
                <a16:creationId xmlns:a16="http://schemas.microsoft.com/office/drawing/2014/main" id="{667E04C5-4540-AB72-467C-62B3042AFABE}"/>
              </a:ext>
            </a:extLst>
          </p:cNvPr>
          <p:cNvSpPr/>
          <p:nvPr/>
        </p:nvSpPr>
        <p:spPr>
          <a:xfrm>
            <a:off x="9844378" y="2977144"/>
            <a:ext cx="379598" cy="456868"/>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0" name="TextBox 29">
            <a:extLst>
              <a:ext uri="{FF2B5EF4-FFF2-40B4-BE49-F238E27FC236}">
                <a16:creationId xmlns:a16="http://schemas.microsoft.com/office/drawing/2014/main" id="{45F90E19-63CB-E591-F6FF-5763DF91FEC1}"/>
              </a:ext>
            </a:extLst>
          </p:cNvPr>
          <p:cNvSpPr txBox="1"/>
          <p:nvPr/>
        </p:nvSpPr>
        <p:spPr>
          <a:xfrm>
            <a:off x="5719126" y="2472278"/>
            <a:ext cx="548640" cy="369332"/>
          </a:xfrm>
          <a:prstGeom prst="rect">
            <a:avLst/>
          </a:prstGeom>
          <a:noFill/>
        </p:spPr>
        <p:txBody>
          <a:bodyPr wrap="square">
            <a:spAutoFit/>
          </a:bodyPr>
          <a:lstStyle/>
          <a:p>
            <a:r>
              <a:rPr lang="de-DE" dirty="0"/>
              <a:t>OR</a:t>
            </a:r>
            <a:endParaRPr lang="en-DE" dirty="0"/>
          </a:p>
        </p:txBody>
      </p:sp>
    </p:spTree>
    <p:extLst>
      <p:ext uri="{BB962C8B-B14F-4D97-AF65-F5344CB8AC3E}">
        <p14:creationId xmlns:p14="http://schemas.microsoft.com/office/powerpoint/2010/main" val="2814980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8471-0880-5746-AF3A-3BF48898FDDC}"/>
              </a:ext>
            </a:extLst>
          </p:cNvPr>
          <p:cNvSpPr>
            <a:spLocks noGrp="1"/>
          </p:cNvSpPr>
          <p:nvPr>
            <p:ph type="title"/>
          </p:nvPr>
        </p:nvSpPr>
        <p:spPr/>
        <p:txBody>
          <a:bodyPr>
            <a:normAutofit/>
          </a:bodyPr>
          <a:lstStyle/>
          <a:p>
            <a:r>
              <a:rPr lang="en-US" sz="4000" dirty="0"/>
              <a:t>The good news: you can smell it</a:t>
            </a:r>
          </a:p>
        </p:txBody>
      </p:sp>
      <p:pic>
        <p:nvPicPr>
          <p:cNvPr id="8" name="Picture 7">
            <a:extLst>
              <a:ext uri="{FF2B5EF4-FFF2-40B4-BE49-F238E27FC236}">
                <a16:creationId xmlns:a16="http://schemas.microsoft.com/office/drawing/2014/main" id="{F53FC651-2404-1D4E-A533-F778C06911AC}"/>
              </a:ext>
            </a:extLst>
          </p:cNvPr>
          <p:cNvPicPr>
            <a:picLocks noChangeAspect="1"/>
          </p:cNvPicPr>
          <p:nvPr/>
        </p:nvPicPr>
        <p:blipFill>
          <a:blip r:embed="rId2"/>
          <a:stretch>
            <a:fillRect/>
          </a:stretch>
        </p:blipFill>
        <p:spPr>
          <a:xfrm>
            <a:off x="107329" y="1318438"/>
            <a:ext cx="6404982" cy="2127396"/>
          </a:xfrm>
          <a:prstGeom prst="rect">
            <a:avLst/>
          </a:prstGeom>
        </p:spPr>
      </p:pic>
      <p:pic>
        <p:nvPicPr>
          <p:cNvPr id="9" name="Picture 8">
            <a:extLst>
              <a:ext uri="{FF2B5EF4-FFF2-40B4-BE49-F238E27FC236}">
                <a16:creationId xmlns:a16="http://schemas.microsoft.com/office/drawing/2014/main" id="{D9A64AB8-5AE2-F14F-817E-F73266766562}"/>
              </a:ext>
            </a:extLst>
          </p:cNvPr>
          <p:cNvPicPr>
            <a:picLocks noChangeAspect="1"/>
          </p:cNvPicPr>
          <p:nvPr/>
        </p:nvPicPr>
        <p:blipFill>
          <a:blip r:embed="rId3"/>
          <a:stretch>
            <a:fillRect/>
          </a:stretch>
        </p:blipFill>
        <p:spPr>
          <a:xfrm>
            <a:off x="2844772" y="3727478"/>
            <a:ext cx="3617522" cy="2699495"/>
          </a:xfrm>
          <a:prstGeom prst="rect">
            <a:avLst/>
          </a:prstGeom>
        </p:spPr>
      </p:pic>
      <p:pic>
        <p:nvPicPr>
          <p:cNvPr id="3" name="Picture 2">
            <a:extLst>
              <a:ext uri="{FF2B5EF4-FFF2-40B4-BE49-F238E27FC236}">
                <a16:creationId xmlns:a16="http://schemas.microsoft.com/office/drawing/2014/main" id="{15E14D24-250A-7147-B150-B14E34C5536C}"/>
              </a:ext>
            </a:extLst>
          </p:cNvPr>
          <p:cNvPicPr>
            <a:picLocks noChangeAspect="1"/>
          </p:cNvPicPr>
          <p:nvPr/>
        </p:nvPicPr>
        <p:blipFill>
          <a:blip r:embed="rId4"/>
          <a:stretch>
            <a:fillRect/>
          </a:stretch>
        </p:blipFill>
        <p:spPr>
          <a:xfrm>
            <a:off x="7090021" y="479244"/>
            <a:ext cx="4791617" cy="1510053"/>
          </a:xfrm>
          <a:prstGeom prst="rect">
            <a:avLst/>
          </a:prstGeom>
        </p:spPr>
      </p:pic>
      <p:pic>
        <p:nvPicPr>
          <p:cNvPr id="5" name="Picture 4">
            <a:extLst>
              <a:ext uri="{FF2B5EF4-FFF2-40B4-BE49-F238E27FC236}">
                <a16:creationId xmlns:a16="http://schemas.microsoft.com/office/drawing/2014/main" id="{0BADAA06-95BE-AC47-AA58-8E070864A7BE}"/>
              </a:ext>
            </a:extLst>
          </p:cNvPr>
          <p:cNvPicPr>
            <a:picLocks noChangeAspect="1"/>
          </p:cNvPicPr>
          <p:nvPr/>
        </p:nvPicPr>
        <p:blipFill>
          <a:blip r:embed="rId5"/>
          <a:stretch>
            <a:fillRect/>
          </a:stretch>
        </p:blipFill>
        <p:spPr>
          <a:xfrm>
            <a:off x="7090020" y="2313600"/>
            <a:ext cx="4791617" cy="1147214"/>
          </a:xfrm>
          <a:prstGeom prst="rect">
            <a:avLst/>
          </a:prstGeom>
        </p:spPr>
      </p:pic>
      <p:pic>
        <p:nvPicPr>
          <p:cNvPr id="6" name="Picture 5">
            <a:extLst>
              <a:ext uri="{FF2B5EF4-FFF2-40B4-BE49-F238E27FC236}">
                <a16:creationId xmlns:a16="http://schemas.microsoft.com/office/drawing/2014/main" id="{82CD1EA2-2635-DC4C-A6B3-BCDCE7CD9F8C}"/>
              </a:ext>
            </a:extLst>
          </p:cNvPr>
          <p:cNvPicPr>
            <a:picLocks noChangeAspect="1"/>
          </p:cNvPicPr>
          <p:nvPr/>
        </p:nvPicPr>
        <p:blipFill>
          <a:blip r:embed="rId6"/>
          <a:stretch>
            <a:fillRect/>
          </a:stretch>
        </p:blipFill>
        <p:spPr>
          <a:xfrm>
            <a:off x="7014442" y="3751664"/>
            <a:ext cx="4867195" cy="1311229"/>
          </a:xfrm>
          <a:prstGeom prst="rect">
            <a:avLst/>
          </a:prstGeom>
        </p:spPr>
      </p:pic>
      <p:pic>
        <p:nvPicPr>
          <p:cNvPr id="7" name="Picture 6">
            <a:extLst>
              <a:ext uri="{FF2B5EF4-FFF2-40B4-BE49-F238E27FC236}">
                <a16:creationId xmlns:a16="http://schemas.microsoft.com/office/drawing/2014/main" id="{F4645ED5-C2C1-D342-96A9-D9B1C769EFB3}"/>
              </a:ext>
            </a:extLst>
          </p:cNvPr>
          <p:cNvPicPr>
            <a:picLocks noChangeAspect="1"/>
          </p:cNvPicPr>
          <p:nvPr/>
        </p:nvPicPr>
        <p:blipFill>
          <a:blip r:embed="rId7"/>
          <a:stretch>
            <a:fillRect/>
          </a:stretch>
        </p:blipFill>
        <p:spPr>
          <a:xfrm>
            <a:off x="7014442" y="5319564"/>
            <a:ext cx="4867195" cy="1107409"/>
          </a:xfrm>
          <a:prstGeom prst="rect">
            <a:avLst/>
          </a:prstGeom>
        </p:spPr>
      </p:pic>
      <p:sp>
        <p:nvSpPr>
          <p:cNvPr id="12" name="Footer Placeholder 11">
            <a:extLst>
              <a:ext uri="{FF2B5EF4-FFF2-40B4-BE49-F238E27FC236}">
                <a16:creationId xmlns:a16="http://schemas.microsoft.com/office/drawing/2014/main" id="{0527FF0E-3C4C-124C-BE3E-55615CB48CE5}"/>
              </a:ext>
            </a:extLst>
          </p:cNvPr>
          <p:cNvSpPr>
            <a:spLocks noGrp="1"/>
          </p:cNvSpPr>
          <p:nvPr>
            <p:ph type="ftr" sz="quarter" idx="11"/>
          </p:nvPr>
        </p:nvSpPr>
        <p:spPr/>
        <p:txBody>
          <a:bodyPr/>
          <a:lstStyle/>
          <a:p>
            <a:r>
              <a:rPr lang="en-US"/>
              <a:t>June 2023, v. 2.0, CC BY-SA 4.0</a:t>
            </a:r>
          </a:p>
        </p:txBody>
      </p:sp>
      <p:pic>
        <p:nvPicPr>
          <p:cNvPr id="11" name="Picture 10" descr="A picture containing sky&#10;&#10;Description automatically generated">
            <a:extLst>
              <a:ext uri="{FF2B5EF4-FFF2-40B4-BE49-F238E27FC236}">
                <a16:creationId xmlns:a16="http://schemas.microsoft.com/office/drawing/2014/main" id="{92A1AA12-C0BE-EF53-B892-4E11C67AEA51}"/>
              </a:ext>
            </a:extLst>
          </p:cNvPr>
          <p:cNvPicPr>
            <a:picLocks noChangeAspect="1"/>
          </p:cNvPicPr>
          <p:nvPr/>
        </p:nvPicPr>
        <p:blipFill>
          <a:blip r:embed="rId8"/>
          <a:stretch>
            <a:fillRect/>
          </a:stretch>
        </p:blipFill>
        <p:spPr>
          <a:xfrm>
            <a:off x="0" y="4158505"/>
            <a:ext cx="2699495" cy="2699495"/>
          </a:xfrm>
          <a:prstGeom prst="rect">
            <a:avLst/>
          </a:prstGeom>
        </p:spPr>
      </p:pic>
    </p:spTree>
    <p:extLst>
      <p:ext uri="{BB962C8B-B14F-4D97-AF65-F5344CB8AC3E}">
        <p14:creationId xmlns:p14="http://schemas.microsoft.com/office/powerpoint/2010/main" val="96799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F04CB-4A78-3D50-D4FF-AE64AC72DE6B}"/>
              </a:ext>
            </a:extLst>
          </p:cNvPr>
          <p:cNvSpPr>
            <a:spLocks noGrp="1"/>
          </p:cNvSpPr>
          <p:nvPr>
            <p:ph type="title"/>
          </p:nvPr>
        </p:nvSpPr>
        <p:spPr/>
        <p:txBody>
          <a:bodyPr/>
          <a:lstStyle/>
          <a:p>
            <a:r>
              <a:rPr lang="de-DE" dirty="0"/>
              <a:t>3. </a:t>
            </a:r>
            <a:r>
              <a:rPr lang="de-DE" dirty="0" err="1"/>
              <a:t>Organization</a:t>
            </a:r>
            <a:endParaRPr lang="en-DE" dirty="0"/>
          </a:p>
        </p:txBody>
      </p:sp>
      <p:sp>
        <p:nvSpPr>
          <p:cNvPr id="4" name="Footer Placeholder 3">
            <a:extLst>
              <a:ext uri="{FF2B5EF4-FFF2-40B4-BE49-F238E27FC236}">
                <a16:creationId xmlns:a16="http://schemas.microsoft.com/office/drawing/2014/main" id="{8F3877F3-42DF-6421-6689-4F2DE5FEDA51}"/>
              </a:ext>
            </a:extLst>
          </p:cNvPr>
          <p:cNvSpPr>
            <a:spLocks noGrp="1"/>
          </p:cNvSpPr>
          <p:nvPr>
            <p:ph type="ftr" sz="quarter" idx="11"/>
          </p:nvPr>
        </p:nvSpPr>
        <p:spPr/>
        <p:txBody>
          <a:bodyPr/>
          <a:lstStyle/>
          <a:p>
            <a:r>
              <a:rPr lang="en-US"/>
              <a:t>June 2023, v. 2.0, CC BY-SA 4.0</a:t>
            </a:r>
          </a:p>
        </p:txBody>
      </p:sp>
      <p:sp>
        <p:nvSpPr>
          <p:cNvPr id="3" name="Rectangle 2">
            <a:extLst>
              <a:ext uri="{FF2B5EF4-FFF2-40B4-BE49-F238E27FC236}">
                <a16:creationId xmlns:a16="http://schemas.microsoft.com/office/drawing/2014/main" id="{B98CEEF8-F7BC-66BA-4B6A-24AA0CB377A8}"/>
              </a:ext>
            </a:extLst>
          </p:cNvPr>
          <p:cNvSpPr/>
          <p:nvPr/>
        </p:nvSpPr>
        <p:spPr>
          <a:xfrm>
            <a:off x="3013165" y="1997252"/>
            <a:ext cx="1393371" cy="931541"/>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Model</a:t>
            </a:r>
          </a:p>
        </p:txBody>
      </p:sp>
      <p:sp>
        <p:nvSpPr>
          <p:cNvPr id="8" name="Rectangle 7">
            <a:extLst>
              <a:ext uri="{FF2B5EF4-FFF2-40B4-BE49-F238E27FC236}">
                <a16:creationId xmlns:a16="http://schemas.microsoft.com/office/drawing/2014/main" id="{937A9F18-1477-97C2-57D6-BA60EBFD1CAB}"/>
              </a:ext>
            </a:extLst>
          </p:cNvPr>
          <p:cNvSpPr/>
          <p:nvPr/>
        </p:nvSpPr>
        <p:spPr>
          <a:xfrm>
            <a:off x="5222964" y="1997252"/>
            <a:ext cx="1393371" cy="931541"/>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Parameter Estimation</a:t>
            </a:r>
          </a:p>
        </p:txBody>
      </p:sp>
      <p:sp>
        <p:nvSpPr>
          <p:cNvPr id="9" name="Rectangle 8">
            <a:extLst>
              <a:ext uri="{FF2B5EF4-FFF2-40B4-BE49-F238E27FC236}">
                <a16:creationId xmlns:a16="http://schemas.microsoft.com/office/drawing/2014/main" id="{422B6298-C7C2-DF56-5169-9D2CBA5A5B9A}"/>
              </a:ext>
            </a:extLst>
          </p:cNvPr>
          <p:cNvSpPr/>
          <p:nvPr/>
        </p:nvSpPr>
        <p:spPr>
          <a:xfrm>
            <a:off x="7430587" y="1997252"/>
            <a:ext cx="1393371" cy="931541"/>
          </a:xfrm>
          <a:prstGeom prst="rect">
            <a:avLst/>
          </a:prstGeom>
          <a:solidFill>
            <a:schemeClr val="accent2">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Analysis</a:t>
            </a:r>
          </a:p>
          <a:p>
            <a:pPr algn="ctr"/>
            <a:r>
              <a:rPr lang="en-GB" dirty="0"/>
              <a:t>a</a:t>
            </a:r>
            <a:r>
              <a:rPr lang="en-DE" dirty="0"/>
              <a:t>nd Plots of Results </a:t>
            </a:r>
          </a:p>
        </p:txBody>
      </p:sp>
      <p:sp>
        <p:nvSpPr>
          <p:cNvPr id="5" name="Rectangle 4">
            <a:extLst>
              <a:ext uri="{FF2B5EF4-FFF2-40B4-BE49-F238E27FC236}">
                <a16:creationId xmlns:a16="http://schemas.microsoft.com/office/drawing/2014/main" id="{EFC8B8C3-CBD2-B288-AEAF-8B69763B52FF}"/>
              </a:ext>
            </a:extLst>
          </p:cNvPr>
          <p:cNvSpPr/>
          <p:nvPr/>
        </p:nvSpPr>
        <p:spPr>
          <a:xfrm>
            <a:off x="3021874" y="1318438"/>
            <a:ext cx="5810793" cy="568234"/>
          </a:xfrm>
          <a:prstGeom prst="rect">
            <a:avLst/>
          </a:prstGeom>
          <a:solidFill>
            <a:schemeClr val="accent5">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Research Project</a:t>
            </a:r>
          </a:p>
        </p:txBody>
      </p:sp>
      <p:sp>
        <p:nvSpPr>
          <p:cNvPr id="6" name="Rectangle 5">
            <a:extLst>
              <a:ext uri="{FF2B5EF4-FFF2-40B4-BE49-F238E27FC236}">
                <a16:creationId xmlns:a16="http://schemas.microsoft.com/office/drawing/2014/main" id="{DCFD0278-AACF-4BDB-7A64-B1508F32488B}"/>
              </a:ext>
            </a:extLst>
          </p:cNvPr>
          <p:cNvSpPr/>
          <p:nvPr/>
        </p:nvSpPr>
        <p:spPr>
          <a:xfrm>
            <a:off x="1703613" y="3704959"/>
            <a:ext cx="1393371" cy="1584960"/>
          </a:xfrm>
          <a:prstGeom prst="rect">
            <a:avLst/>
          </a:prstGeom>
          <a:solidFill>
            <a:schemeClr val="accent6">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Estimation</a:t>
            </a:r>
          </a:p>
          <a:p>
            <a:pPr algn="ctr"/>
            <a:r>
              <a:rPr lang="en-DE" dirty="0"/>
              <a:t>Parameters</a:t>
            </a:r>
          </a:p>
          <a:p>
            <a:pPr algn="ctr"/>
            <a:r>
              <a:rPr lang="en-DE" dirty="0"/>
              <a:t>(input)</a:t>
            </a:r>
          </a:p>
        </p:txBody>
      </p:sp>
      <p:sp>
        <p:nvSpPr>
          <p:cNvPr id="7" name="Rectangle 6">
            <a:extLst>
              <a:ext uri="{FF2B5EF4-FFF2-40B4-BE49-F238E27FC236}">
                <a16:creationId xmlns:a16="http://schemas.microsoft.com/office/drawing/2014/main" id="{606A9430-15A7-D9E0-7690-2F4BE5B128A3}"/>
              </a:ext>
            </a:extLst>
          </p:cNvPr>
          <p:cNvSpPr/>
          <p:nvPr/>
        </p:nvSpPr>
        <p:spPr>
          <a:xfrm>
            <a:off x="475979" y="2386960"/>
            <a:ext cx="1393371" cy="1083667"/>
          </a:xfrm>
          <a:prstGeom prst="rect">
            <a:avLst/>
          </a:prstGeom>
          <a:solidFill>
            <a:schemeClr val="accent4">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Data</a:t>
            </a:r>
          </a:p>
        </p:txBody>
      </p:sp>
      <p:sp>
        <p:nvSpPr>
          <p:cNvPr id="10" name="Rectangle 9">
            <a:extLst>
              <a:ext uri="{FF2B5EF4-FFF2-40B4-BE49-F238E27FC236}">
                <a16:creationId xmlns:a16="http://schemas.microsoft.com/office/drawing/2014/main" id="{7065A71D-E26C-AD37-166F-D5F7705425E0}"/>
              </a:ext>
            </a:extLst>
          </p:cNvPr>
          <p:cNvSpPr/>
          <p:nvPr/>
        </p:nvSpPr>
        <p:spPr>
          <a:xfrm>
            <a:off x="3351164" y="3696331"/>
            <a:ext cx="1393371" cy="1584960"/>
          </a:xfrm>
          <a:prstGeom prst="rect">
            <a:avLst/>
          </a:prstGeom>
          <a:solidFill>
            <a:schemeClr val="accent6">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Estimated Model</a:t>
            </a:r>
          </a:p>
          <a:p>
            <a:pPr algn="ctr"/>
            <a:r>
              <a:rPr lang="en-DE" dirty="0"/>
              <a:t>Parameters</a:t>
            </a:r>
            <a:br>
              <a:rPr lang="en-DE" dirty="0"/>
            </a:br>
            <a:r>
              <a:rPr lang="en-DE" dirty="0"/>
              <a:t>(output)</a:t>
            </a:r>
          </a:p>
        </p:txBody>
      </p:sp>
      <p:sp>
        <p:nvSpPr>
          <p:cNvPr id="11" name="Rectangle 10">
            <a:extLst>
              <a:ext uri="{FF2B5EF4-FFF2-40B4-BE49-F238E27FC236}">
                <a16:creationId xmlns:a16="http://schemas.microsoft.com/office/drawing/2014/main" id="{8B670722-DE85-5275-1628-602C7127F7C1}"/>
              </a:ext>
            </a:extLst>
          </p:cNvPr>
          <p:cNvSpPr/>
          <p:nvPr/>
        </p:nvSpPr>
        <p:spPr>
          <a:xfrm>
            <a:off x="4998715" y="3704959"/>
            <a:ext cx="1393371" cy="1584960"/>
          </a:xfrm>
          <a:prstGeom prst="rect">
            <a:avLst/>
          </a:prstGeom>
          <a:solidFill>
            <a:schemeClr val="accent6">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Simulated Data</a:t>
            </a:r>
          </a:p>
        </p:txBody>
      </p:sp>
      <p:sp>
        <p:nvSpPr>
          <p:cNvPr id="12" name="Rectangle 11">
            <a:extLst>
              <a:ext uri="{FF2B5EF4-FFF2-40B4-BE49-F238E27FC236}">
                <a16:creationId xmlns:a16="http://schemas.microsoft.com/office/drawing/2014/main" id="{212EFC09-787A-F4BF-E853-A359EAA9F722}"/>
              </a:ext>
            </a:extLst>
          </p:cNvPr>
          <p:cNvSpPr/>
          <p:nvPr/>
        </p:nvSpPr>
        <p:spPr>
          <a:xfrm>
            <a:off x="6646266" y="3729267"/>
            <a:ext cx="1393371" cy="1584960"/>
          </a:xfrm>
          <a:prstGeom prst="rect">
            <a:avLst/>
          </a:prstGeom>
          <a:solidFill>
            <a:schemeClr val="accent6">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Meta Data from estimation</a:t>
            </a:r>
          </a:p>
          <a:p>
            <a:pPr algn="ctr"/>
            <a:r>
              <a:rPr lang="en-DE" dirty="0"/>
              <a:t>(input, output)</a:t>
            </a:r>
          </a:p>
        </p:txBody>
      </p:sp>
      <p:sp>
        <p:nvSpPr>
          <p:cNvPr id="13" name="Rectangle 12">
            <a:extLst>
              <a:ext uri="{FF2B5EF4-FFF2-40B4-BE49-F238E27FC236}">
                <a16:creationId xmlns:a16="http://schemas.microsoft.com/office/drawing/2014/main" id="{C83694C1-937E-EDA4-A7D6-32C7A32D4377}"/>
              </a:ext>
            </a:extLst>
          </p:cNvPr>
          <p:cNvSpPr/>
          <p:nvPr/>
        </p:nvSpPr>
        <p:spPr>
          <a:xfrm>
            <a:off x="8293817" y="3729267"/>
            <a:ext cx="1393371" cy="1584960"/>
          </a:xfrm>
          <a:prstGeom prst="rect">
            <a:avLst/>
          </a:prstGeom>
          <a:solidFill>
            <a:schemeClr val="accent6">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t>Meta Data from Analysis</a:t>
            </a:r>
          </a:p>
          <a:p>
            <a:pPr algn="ctr"/>
            <a:r>
              <a:rPr lang="en-DE" dirty="0"/>
              <a:t>(input, output)</a:t>
            </a:r>
          </a:p>
        </p:txBody>
      </p:sp>
      <p:cxnSp>
        <p:nvCxnSpPr>
          <p:cNvPr id="15" name="Straight Arrow Connector 14">
            <a:extLst>
              <a:ext uri="{FF2B5EF4-FFF2-40B4-BE49-F238E27FC236}">
                <a16:creationId xmlns:a16="http://schemas.microsoft.com/office/drawing/2014/main" id="{4B1D906F-E147-7322-5030-025F052B2F38}"/>
              </a:ext>
            </a:extLst>
          </p:cNvPr>
          <p:cNvCxnSpPr>
            <a:cxnSpLocks/>
            <a:stCxn id="6" idx="0"/>
            <a:endCxn id="8" idx="2"/>
          </p:cNvCxnSpPr>
          <p:nvPr/>
        </p:nvCxnSpPr>
        <p:spPr>
          <a:xfrm flipV="1">
            <a:off x="2400299" y="2928793"/>
            <a:ext cx="3519351" cy="776166"/>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B854BEA-DA88-43BE-25C2-CCD1A3B94A30}"/>
              </a:ext>
            </a:extLst>
          </p:cNvPr>
          <p:cNvCxnSpPr>
            <a:cxnSpLocks/>
            <a:stCxn id="8" idx="2"/>
            <a:endCxn id="10" idx="0"/>
          </p:cNvCxnSpPr>
          <p:nvPr/>
        </p:nvCxnSpPr>
        <p:spPr>
          <a:xfrm flipH="1">
            <a:off x="4047850" y="2928793"/>
            <a:ext cx="1871800" cy="767538"/>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03E6A6F-6EEE-86D3-F838-A7EE02CBBC0A}"/>
              </a:ext>
            </a:extLst>
          </p:cNvPr>
          <p:cNvCxnSpPr>
            <a:cxnSpLocks/>
            <a:stCxn id="10" idx="3"/>
            <a:endCxn id="11" idx="1"/>
          </p:cNvCxnSpPr>
          <p:nvPr/>
        </p:nvCxnSpPr>
        <p:spPr>
          <a:xfrm>
            <a:off x="4744535" y="4488811"/>
            <a:ext cx="254180" cy="8628"/>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9279D7AB-D01A-0469-6498-8A0D3FE3E7E1}"/>
              </a:ext>
            </a:extLst>
          </p:cNvPr>
          <p:cNvCxnSpPr>
            <a:cxnSpLocks/>
            <a:stCxn id="10" idx="0"/>
            <a:endCxn id="9" idx="2"/>
          </p:cNvCxnSpPr>
          <p:nvPr/>
        </p:nvCxnSpPr>
        <p:spPr>
          <a:xfrm flipV="1">
            <a:off x="4047850" y="2928793"/>
            <a:ext cx="4079423" cy="767538"/>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36C6D8DD-65D1-22F0-FBD7-8B1A2E6F1F06}"/>
              </a:ext>
            </a:extLst>
          </p:cNvPr>
          <p:cNvCxnSpPr>
            <a:cxnSpLocks/>
            <a:stCxn id="11" idx="0"/>
            <a:endCxn id="9" idx="2"/>
          </p:cNvCxnSpPr>
          <p:nvPr/>
        </p:nvCxnSpPr>
        <p:spPr>
          <a:xfrm flipV="1">
            <a:off x="5695401" y="2928793"/>
            <a:ext cx="2431872" cy="776166"/>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B7B98EA-F1AD-9C74-E386-099C5ABE9C37}"/>
              </a:ext>
            </a:extLst>
          </p:cNvPr>
          <p:cNvCxnSpPr>
            <a:cxnSpLocks/>
            <a:stCxn id="8" idx="2"/>
            <a:endCxn id="12" idx="0"/>
          </p:cNvCxnSpPr>
          <p:nvPr/>
        </p:nvCxnSpPr>
        <p:spPr>
          <a:xfrm>
            <a:off x="5919650" y="2928793"/>
            <a:ext cx="1423302" cy="80047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CF7B3B76-537B-8CFE-68D9-5B9B1AE40BE5}"/>
              </a:ext>
            </a:extLst>
          </p:cNvPr>
          <p:cNvCxnSpPr>
            <a:cxnSpLocks/>
            <a:stCxn id="13" idx="0"/>
            <a:endCxn id="9" idx="2"/>
          </p:cNvCxnSpPr>
          <p:nvPr/>
        </p:nvCxnSpPr>
        <p:spPr>
          <a:xfrm flipH="1" flipV="1">
            <a:off x="8127273" y="2928793"/>
            <a:ext cx="863230" cy="80047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242DF032-F31C-02DE-6BB6-C30BAC9AE5C4}"/>
              </a:ext>
            </a:extLst>
          </p:cNvPr>
          <p:cNvCxnSpPr>
            <a:cxnSpLocks/>
            <a:stCxn id="3" idx="3"/>
            <a:endCxn id="8" idx="1"/>
          </p:cNvCxnSpPr>
          <p:nvPr/>
        </p:nvCxnSpPr>
        <p:spPr>
          <a:xfrm>
            <a:off x="4406536" y="2463023"/>
            <a:ext cx="816428" cy="0"/>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C120A9F7-A4A8-FC4B-28A1-C4F9481FCA18}"/>
              </a:ext>
            </a:extLst>
          </p:cNvPr>
          <p:cNvCxnSpPr>
            <a:cxnSpLocks/>
            <a:stCxn id="3" idx="2"/>
            <a:endCxn id="11" idx="0"/>
          </p:cNvCxnSpPr>
          <p:nvPr/>
        </p:nvCxnSpPr>
        <p:spPr>
          <a:xfrm>
            <a:off x="3709851" y="2928793"/>
            <a:ext cx="1985550" cy="776166"/>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1139558-35BB-6DDB-B1C9-B175E8EC6785}"/>
              </a:ext>
            </a:extLst>
          </p:cNvPr>
          <p:cNvCxnSpPr>
            <a:cxnSpLocks/>
            <a:stCxn id="7" idx="3"/>
            <a:endCxn id="8" idx="1"/>
          </p:cNvCxnSpPr>
          <p:nvPr/>
        </p:nvCxnSpPr>
        <p:spPr>
          <a:xfrm flipV="1">
            <a:off x="1869350" y="2463023"/>
            <a:ext cx="3353614" cy="465771"/>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DAB97389-0D04-04E4-1F18-C6EB3B5A641A}"/>
              </a:ext>
            </a:extLst>
          </p:cNvPr>
          <p:cNvCxnSpPr>
            <a:cxnSpLocks/>
            <a:stCxn id="7" idx="3"/>
          </p:cNvCxnSpPr>
          <p:nvPr/>
        </p:nvCxnSpPr>
        <p:spPr>
          <a:xfrm flipV="1">
            <a:off x="1869350" y="2738390"/>
            <a:ext cx="5561237" cy="190404"/>
          </a:xfrm>
          <a:prstGeom prst="straightConnector1">
            <a:avLst/>
          </a:prstGeom>
          <a:ln w="2540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859DAF11-1F21-1316-FF98-811B5DE441C0}"/>
              </a:ext>
            </a:extLst>
          </p:cNvPr>
          <p:cNvSpPr txBox="1"/>
          <p:nvPr/>
        </p:nvSpPr>
        <p:spPr>
          <a:xfrm>
            <a:off x="475979" y="5465957"/>
            <a:ext cx="9978397" cy="830997"/>
          </a:xfrm>
          <a:prstGeom prst="rect">
            <a:avLst/>
          </a:prstGeom>
          <a:noFill/>
        </p:spPr>
        <p:txBody>
          <a:bodyPr wrap="square">
            <a:spAutoFit/>
          </a:bodyPr>
          <a:lstStyle/>
          <a:p>
            <a:r>
              <a:rPr lang="de-DE" sz="2400" dirty="0" err="1"/>
              <a:t>Each</a:t>
            </a:r>
            <a:r>
              <a:rPr lang="de-DE" sz="2400" dirty="0"/>
              <a:t> </a:t>
            </a:r>
            <a:r>
              <a:rPr lang="de-DE" sz="2400" dirty="0" err="1"/>
              <a:t>run</a:t>
            </a:r>
            <a:r>
              <a:rPr lang="de-DE" sz="2400" dirty="0"/>
              <a:t> </a:t>
            </a:r>
            <a:r>
              <a:rPr lang="de-DE" sz="2400" dirty="0" err="1"/>
              <a:t>has</a:t>
            </a:r>
            <a:r>
              <a:rPr lang="de-DE" sz="2400" dirty="0"/>
              <a:t> a </a:t>
            </a:r>
            <a:r>
              <a:rPr lang="de-DE" sz="2400" dirty="0" err="1"/>
              <a:t>bunch</a:t>
            </a:r>
            <a:r>
              <a:rPr lang="de-DE" sz="2400" dirty="0"/>
              <a:t> </a:t>
            </a:r>
            <a:r>
              <a:rPr lang="de-DE" sz="2400" dirty="0" err="1"/>
              <a:t>of</a:t>
            </a:r>
            <a:r>
              <a:rPr lang="de-DE" sz="2400" dirty="0"/>
              <a:t> </a:t>
            </a:r>
            <a:r>
              <a:rPr lang="de-DE" sz="2400" dirty="0" err="1"/>
              <a:t>associated</a:t>
            </a:r>
            <a:r>
              <a:rPr lang="de-DE" sz="2400" dirty="0"/>
              <a:t> </a:t>
            </a:r>
            <a:r>
              <a:rPr lang="de-DE" sz="2400" dirty="0" err="1"/>
              <a:t>data</a:t>
            </a:r>
            <a:r>
              <a:rPr lang="de-DE" sz="2400" dirty="0"/>
              <a:t> </a:t>
            </a:r>
            <a:r>
              <a:rPr lang="de-DE" sz="2400" dirty="0" err="1"/>
              <a:t>resulting</a:t>
            </a:r>
            <a:r>
              <a:rPr lang="de-DE" sz="2400" dirty="0"/>
              <a:t> </a:t>
            </a:r>
            <a:r>
              <a:rPr lang="de-DE" sz="2400" dirty="0" err="1"/>
              <a:t>folders</a:t>
            </a:r>
            <a:r>
              <a:rPr lang="de-DE" sz="2400" dirty="0"/>
              <a:t> and </a:t>
            </a:r>
            <a:r>
              <a:rPr lang="de-DE" sz="2400" dirty="0" err="1"/>
              <a:t>folders</a:t>
            </a:r>
            <a:r>
              <a:rPr lang="de-DE" sz="2400" dirty="0"/>
              <a:t> </a:t>
            </a:r>
            <a:r>
              <a:rPr lang="de-DE" sz="2400" dirty="0" err="1"/>
              <a:t>of</a:t>
            </a:r>
            <a:r>
              <a:rPr lang="de-DE" sz="2400" dirty="0"/>
              <a:t> </a:t>
            </a:r>
            <a:r>
              <a:rPr lang="de-DE" sz="2400" dirty="0" err="1"/>
              <a:t>data</a:t>
            </a:r>
            <a:r>
              <a:rPr lang="de-DE" sz="2400" dirty="0"/>
              <a:t> </a:t>
            </a:r>
            <a:r>
              <a:rPr lang="de-DE" sz="2400" dirty="0" err="1"/>
              <a:t>where</a:t>
            </a:r>
            <a:r>
              <a:rPr lang="de-DE" sz="2400" dirty="0"/>
              <a:t> </a:t>
            </a:r>
            <a:r>
              <a:rPr lang="de-DE" sz="2400" dirty="0" err="1"/>
              <a:t>no</a:t>
            </a:r>
            <a:r>
              <a:rPr lang="de-DE" sz="2400" dirty="0"/>
              <a:t> </a:t>
            </a:r>
            <a:r>
              <a:rPr lang="de-DE" sz="2400" dirty="0" err="1"/>
              <a:t>one</a:t>
            </a:r>
            <a:r>
              <a:rPr lang="de-DE" sz="2400" dirty="0"/>
              <a:t> </a:t>
            </a:r>
            <a:r>
              <a:rPr lang="de-DE" sz="2400" dirty="0" err="1"/>
              <a:t>knows</a:t>
            </a:r>
            <a:r>
              <a:rPr lang="de-DE" sz="2400" dirty="0"/>
              <a:t> </a:t>
            </a:r>
            <a:r>
              <a:rPr lang="de-DE" sz="2400" dirty="0" err="1"/>
              <a:t>which</a:t>
            </a:r>
            <a:r>
              <a:rPr lang="de-DE" sz="2400" dirty="0"/>
              <a:t> </a:t>
            </a:r>
            <a:r>
              <a:rPr lang="de-DE" sz="2400" dirty="0" err="1"/>
              <a:t>version</a:t>
            </a:r>
            <a:r>
              <a:rPr lang="de-DE" sz="2400" dirty="0"/>
              <a:t> </a:t>
            </a:r>
            <a:r>
              <a:rPr lang="de-DE" sz="2400" dirty="0" err="1"/>
              <a:t>of</a:t>
            </a:r>
            <a:r>
              <a:rPr lang="de-DE" sz="2400" dirty="0"/>
              <a:t> </a:t>
            </a:r>
            <a:r>
              <a:rPr lang="de-DE" sz="2400" dirty="0" err="1"/>
              <a:t>the</a:t>
            </a:r>
            <a:r>
              <a:rPr lang="de-DE" sz="2400" dirty="0"/>
              <a:t> code </a:t>
            </a:r>
            <a:r>
              <a:rPr lang="de-DE" sz="2400" dirty="0" err="1"/>
              <a:t>generated</a:t>
            </a:r>
            <a:r>
              <a:rPr lang="de-DE" sz="2400" dirty="0"/>
              <a:t> </a:t>
            </a:r>
            <a:r>
              <a:rPr lang="de-DE" sz="2400" dirty="0" err="1"/>
              <a:t>it</a:t>
            </a:r>
            <a:r>
              <a:rPr lang="de-DE" sz="2400" dirty="0"/>
              <a:t> </a:t>
            </a:r>
            <a:r>
              <a:rPr lang="de-DE" sz="2400" dirty="0" err="1"/>
              <a:t>or</a:t>
            </a:r>
            <a:r>
              <a:rPr lang="de-DE" sz="2400" dirty="0"/>
              <a:t> </a:t>
            </a:r>
            <a:r>
              <a:rPr lang="de-DE" sz="2400" dirty="0" err="1"/>
              <a:t>is</a:t>
            </a:r>
            <a:r>
              <a:rPr lang="de-DE" sz="2400" dirty="0"/>
              <a:t> </a:t>
            </a:r>
            <a:r>
              <a:rPr lang="de-DE" sz="2400" dirty="0" err="1"/>
              <a:t>using</a:t>
            </a:r>
            <a:r>
              <a:rPr lang="de-DE" sz="2400" dirty="0"/>
              <a:t> </a:t>
            </a:r>
            <a:r>
              <a:rPr lang="de-DE" sz="2400" dirty="0" err="1"/>
              <a:t>it!</a:t>
            </a:r>
            <a:endParaRPr lang="de-DE" sz="2400" dirty="0"/>
          </a:p>
        </p:txBody>
      </p:sp>
      <p:pic>
        <p:nvPicPr>
          <p:cNvPr id="66" name="Picture 65" descr="A picture containing text, fire, dark&#10;&#10;Description automatically generated">
            <a:extLst>
              <a:ext uri="{FF2B5EF4-FFF2-40B4-BE49-F238E27FC236}">
                <a16:creationId xmlns:a16="http://schemas.microsoft.com/office/drawing/2014/main" id="{AE22E564-0A27-F2D2-2584-6DC867F6EB75}"/>
              </a:ext>
            </a:extLst>
          </p:cNvPr>
          <p:cNvPicPr>
            <a:picLocks noChangeAspect="1"/>
          </p:cNvPicPr>
          <p:nvPr/>
        </p:nvPicPr>
        <p:blipFill>
          <a:blip r:embed="rId2"/>
          <a:stretch>
            <a:fillRect/>
          </a:stretch>
        </p:blipFill>
        <p:spPr>
          <a:xfrm>
            <a:off x="9227791" y="111739"/>
            <a:ext cx="2854877" cy="2854877"/>
          </a:xfrm>
          <a:prstGeom prst="rect">
            <a:avLst/>
          </a:prstGeom>
        </p:spPr>
      </p:pic>
    </p:spTree>
    <p:extLst>
      <p:ext uri="{BB962C8B-B14F-4D97-AF65-F5344CB8AC3E}">
        <p14:creationId xmlns:p14="http://schemas.microsoft.com/office/powerpoint/2010/main" val="41875772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E0328-29F4-2A40-D8E2-3CBE936426D1}"/>
              </a:ext>
            </a:extLst>
          </p:cNvPr>
          <p:cNvSpPr>
            <a:spLocks noGrp="1"/>
          </p:cNvSpPr>
          <p:nvPr>
            <p:ph type="title"/>
          </p:nvPr>
        </p:nvSpPr>
        <p:spPr/>
        <p:txBody>
          <a:bodyPr/>
          <a:lstStyle/>
          <a:p>
            <a:r>
              <a:rPr lang="de-DE" dirty="0"/>
              <a:t>3. </a:t>
            </a:r>
            <a:r>
              <a:rPr lang="de-DE" dirty="0" err="1"/>
              <a:t>Organization</a:t>
            </a:r>
            <a:endParaRPr lang="en-DE" dirty="0"/>
          </a:p>
        </p:txBody>
      </p:sp>
      <p:sp>
        <p:nvSpPr>
          <p:cNvPr id="3" name="Content Placeholder 2">
            <a:extLst>
              <a:ext uri="{FF2B5EF4-FFF2-40B4-BE49-F238E27FC236}">
                <a16:creationId xmlns:a16="http://schemas.microsoft.com/office/drawing/2014/main" id="{FC7C40B7-E95C-D334-1DC6-14C686C129F3}"/>
              </a:ext>
            </a:extLst>
          </p:cNvPr>
          <p:cNvSpPr>
            <a:spLocks noGrp="1"/>
          </p:cNvSpPr>
          <p:nvPr>
            <p:ph idx="1"/>
          </p:nvPr>
        </p:nvSpPr>
        <p:spPr>
          <a:xfrm>
            <a:off x="222067" y="1339780"/>
            <a:ext cx="7154093" cy="5153094"/>
          </a:xfrm>
        </p:spPr>
        <p:txBody>
          <a:bodyPr>
            <a:normAutofit fontScale="92500" lnSpcReduction="20000"/>
          </a:bodyPr>
          <a:lstStyle/>
          <a:p>
            <a:pPr marL="0" indent="0">
              <a:buNone/>
            </a:pPr>
            <a:r>
              <a:rPr lang="en-DE" dirty="0"/>
              <a:t>Suggestion:</a:t>
            </a:r>
          </a:p>
          <a:p>
            <a:r>
              <a:rPr lang="en-DE" dirty="0"/>
              <a:t>Data should always be separated from code</a:t>
            </a:r>
          </a:p>
          <a:p>
            <a:r>
              <a:rPr lang="en-DE" dirty="0"/>
              <a:t>The model or algorithms or things that are applied to your data should be packages (see packaging lecture)</a:t>
            </a:r>
          </a:p>
          <a:p>
            <a:r>
              <a:rPr lang="en-DE" dirty="0"/>
              <a:t>Think of “runs” as Experiments. Each experiment has its own folder. The folder contains:</a:t>
            </a:r>
          </a:p>
          <a:p>
            <a:pPr marL="914400" lvl="1" indent="-457200">
              <a:buFont typeface="+mj-lt"/>
              <a:buAutoNum type="arabicPeriod"/>
            </a:pPr>
            <a:r>
              <a:rPr lang="en-DE" b="1" dirty="0"/>
              <a:t>Minimal code </a:t>
            </a:r>
            <a:r>
              <a:rPr lang="en-DE" dirty="0"/>
              <a:t>that calls the model and saves the result</a:t>
            </a:r>
          </a:p>
          <a:p>
            <a:pPr marL="914400" lvl="1" indent="-457200">
              <a:buFont typeface="+mj-lt"/>
              <a:buAutoNum type="arabicPeriod"/>
            </a:pPr>
            <a:r>
              <a:rPr lang="en-DE" dirty="0"/>
              <a:t>All </a:t>
            </a:r>
            <a:r>
              <a:rPr lang="en-DE" b="1" dirty="0"/>
              <a:t>inputs</a:t>
            </a:r>
            <a:r>
              <a:rPr lang="en-DE" dirty="0"/>
              <a:t> necessary to produce the result saved separately</a:t>
            </a:r>
          </a:p>
          <a:p>
            <a:pPr marL="914400" lvl="1" indent="-457200">
              <a:buFont typeface="+mj-lt"/>
              <a:buAutoNum type="arabicPeriod"/>
            </a:pPr>
            <a:r>
              <a:rPr lang="en-GB" b="1" dirty="0"/>
              <a:t>Meta </a:t>
            </a:r>
            <a:r>
              <a:rPr lang="en-DE" b="1" dirty="0"/>
              <a:t>information </a:t>
            </a:r>
            <a:r>
              <a:rPr lang="en-DE" dirty="0"/>
              <a:t>about which version of your code was used (and maybe a note about what you were trying to achieve, if you want to be extra nice to future you)</a:t>
            </a:r>
          </a:p>
          <a:p>
            <a:pPr marL="914400" lvl="1" indent="-457200">
              <a:buFont typeface="+mj-lt"/>
              <a:buAutoNum type="arabicPeriod"/>
            </a:pPr>
            <a:r>
              <a:rPr lang="en-DE" dirty="0"/>
              <a:t>The </a:t>
            </a:r>
            <a:r>
              <a:rPr lang="en-DE" b="1" dirty="0"/>
              <a:t>result</a:t>
            </a:r>
          </a:p>
          <a:p>
            <a:pPr marL="914400" lvl="1" indent="-457200">
              <a:buFont typeface="+mj-lt"/>
              <a:buAutoNum type="arabicPeriod"/>
            </a:pPr>
            <a:r>
              <a:rPr lang="en-DE" dirty="0"/>
              <a:t> Maybe the visualization of the result</a:t>
            </a:r>
          </a:p>
        </p:txBody>
      </p:sp>
      <p:sp>
        <p:nvSpPr>
          <p:cNvPr id="4" name="Footer Placeholder 3">
            <a:extLst>
              <a:ext uri="{FF2B5EF4-FFF2-40B4-BE49-F238E27FC236}">
                <a16:creationId xmlns:a16="http://schemas.microsoft.com/office/drawing/2014/main" id="{034C1309-7CBE-627F-D54D-E68F82EC25EE}"/>
              </a:ext>
            </a:extLst>
          </p:cNvPr>
          <p:cNvSpPr>
            <a:spLocks noGrp="1"/>
          </p:cNvSpPr>
          <p:nvPr>
            <p:ph type="ftr" sz="quarter" idx="11"/>
          </p:nvPr>
        </p:nvSpPr>
        <p:spPr/>
        <p:txBody>
          <a:bodyPr/>
          <a:lstStyle/>
          <a:p>
            <a:r>
              <a:rPr lang="en-US"/>
              <a:t>June 2023, v. 2.0, CC BY-SA 4.0</a:t>
            </a:r>
          </a:p>
        </p:txBody>
      </p:sp>
      <p:sp>
        <p:nvSpPr>
          <p:cNvPr id="5" name="Rectangle 4">
            <a:extLst>
              <a:ext uri="{FF2B5EF4-FFF2-40B4-BE49-F238E27FC236}">
                <a16:creationId xmlns:a16="http://schemas.microsoft.com/office/drawing/2014/main" id="{4580E992-F98B-F892-8284-5890ECF74AF2}"/>
              </a:ext>
            </a:extLst>
          </p:cNvPr>
          <p:cNvSpPr/>
          <p:nvPr/>
        </p:nvSpPr>
        <p:spPr>
          <a:xfrm>
            <a:off x="7567747" y="1339780"/>
            <a:ext cx="2272938" cy="27553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Research folder</a:t>
            </a:r>
          </a:p>
        </p:txBody>
      </p:sp>
      <p:sp>
        <p:nvSpPr>
          <p:cNvPr id="6" name="Rectangle 5">
            <a:extLst>
              <a:ext uri="{FF2B5EF4-FFF2-40B4-BE49-F238E27FC236}">
                <a16:creationId xmlns:a16="http://schemas.microsoft.com/office/drawing/2014/main" id="{55D99B61-F1BE-05D3-5022-F21178DF17AA}"/>
              </a:ext>
            </a:extLst>
          </p:cNvPr>
          <p:cNvSpPr/>
          <p:nvPr/>
        </p:nvSpPr>
        <p:spPr>
          <a:xfrm>
            <a:off x="7929152" y="2202112"/>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model</a:t>
            </a:r>
          </a:p>
        </p:txBody>
      </p:sp>
      <p:sp>
        <p:nvSpPr>
          <p:cNvPr id="7" name="Rectangle 6">
            <a:extLst>
              <a:ext uri="{FF2B5EF4-FFF2-40B4-BE49-F238E27FC236}">
                <a16:creationId xmlns:a16="http://schemas.microsoft.com/office/drawing/2014/main" id="{CAA37C8B-2024-5856-7FB3-25059A123503}"/>
              </a:ext>
            </a:extLst>
          </p:cNvPr>
          <p:cNvSpPr/>
          <p:nvPr/>
        </p:nvSpPr>
        <p:spPr>
          <a:xfrm>
            <a:off x="7924798" y="2633278"/>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projects</a:t>
            </a:r>
          </a:p>
        </p:txBody>
      </p:sp>
      <p:sp>
        <p:nvSpPr>
          <p:cNvPr id="8" name="Rectangle 7">
            <a:extLst>
              <a:ext uri="{FF2B5EF4-FFF2-40B4-BE49-F238E27FC236}">
                <a16:creationId xmlns:a16="http://schemas.microsoft.com/office/drawing/2014/main" id="{3AA6A26E-ED58-36D8-C076-A6093486CB12}"/>
              </a:ext>
            </a:extLst>
          </p:cNvPr>
          <p:cNvSpPr/>
          <p:nvPr/>
        </p:nvSpPr>
        <p:spPr>
          <a:xfrm>
            <a:off x="8255724" y="3064444"/>
            <a:ext cx="2943498" cy="2755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H" dirty="0">
                <a:latin typeface="Courier New" panose="02070309020205020404" pitchFamily="49" charset="0"/>
                <a:cs typeface="Courier New" panose="02070309020205020404" pitchFamily="49" charset="0"/>
              </a:rPr>
              <a:t>project_1</a:t>
            </a:r>
            <a:endParaRPr lang="en-DE" dirty="0">
              <a:latin typeface="Courier New" panose="02070309020205020404" pitchFamily="49" charset="0"/>
              <a:cs typeface="Courier New" panose="02070309020205020404" pitchFamily="49" charset="0"/>
            </a:endParaRPr>
          </a:p>
        </p:txBody>
      </p:sp>
      <p:sp>
        <p:nvSpPr>
          <p:cNvPr id="9" name="Rectangle 8">
            <a:extLst>
              <a:ext uri="{FF2B5EF4-FFF2-40B4-BE49-F238E27FC236}">
                <a16:creationId xmlns:a16="http://schemas.microsoft.com/office/drawing/2014/main" id="{63899A72-A85E-5F5B-16C7-3173E79AD31F}"/>
              </a:ext>
            </a:extLst>
          </p:cNvPr>
          <p:cNvSpPr/>
          <p:nvPr/>
        </p:nvSpPr>
        <p:spPr>
          <a:xfrm>
            <a:off x="8608426" y="3495610"/>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a:latin typeface="Courier New" panose="02070309020205020404" pitchFamily="49" charset="0"/>
                <a:cs typeface="Courier New" panose="02070309020205020404" pitchFamily="49" charset="0"/>
              </a:rPr>
              <a:t>22_08_30_</a:t>
            </a:r>
            <a:r>
              <a:rPr lang="fr-CH" dirty="0" err="1">
                <a:latin typeface="Courier New" panose="02070309020205020404" pitchFamily="49" charset="0"/>
                <a:cs typeface="Courier New" panose="02070309020205020404" pitchFamily="49" charset="0"/>
              </a:rPr>
              <a:t>experiment</a:t>
            </a:r>
            <a:endParaRPr lang="en-DE" dirty="0">
              <a:latin typeface="Courier New" panose="02070309020205020404" pitchFamily="49" charset="0"/>
              <a:cs typeface="Courier New" panose="02070309020205020404" pitchFamily="49" charset="0"/>
            </a:endParaRPr>
          </a:p>
        </p:txBody>
      </p:sp>
      <p:sp>
        <p:nvSpPr>
          <p:cNvPr id="10" name="Rectangle 9">
            <a:extLst>
              <a:ext uri="{FF2B5EF4-FFF2-40B4-BE49-F238E27FC236}">
                <a16:creationId xmlns:a16="http://schemas.microsoft.com/office/drawing/2014/main" id="{155191A7-7EDA-D7BB-8610-F311A54DB041}"/>
              </a:ext>
            </a:extLst>
          </p:cNvPr>
          <p:cNvSpPr/>
          <p:nvPr/>
        </p:nvSpPr>
        <p:spPr>
          <a:xfrm>
            <a:off x="8608426" y="3926776"/>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a:latin typeface="Courier New" panose="02070309020205020404" pitchFamily="49" charset="0"/>
                <a:cs typeface="Courier New" panose="02070309020205020404" pitchFamily="49" charset="0"/>
              </a:rPr>
              <a:t>22_09_01_</a:t>
            </a:r>
            <a:r>
              <a:rPr lang="fr-CH" dirty="0" err="1">
                <a:latin typeface="Courier New" panose="02070309020205020404" pitchFamily="49" charset="0"/>
                <a:cs typeface="Courier New" panose="02070309020205020404" pitchFamily="49" charset="0"/>
              </a:rPr>
              <a:t>experiment</a:t>
            </a:r>
            <a:endParaRPr lang="en-DE" dirty="0">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716DF46A-FFCE-E4CA-A78E-F12253414C42}"/>
              </a:ext>
            </a:extLst>
          </p:cNvPr>
          <p:cNvSpPr/>
          <p:nvPr/>
        </p:nvSpPr>
        <p:spPr>
          <a:xfrm>
            <a:off x="8926284" y="4357942"/>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(1) </a:t>
            </a:r>
            <a:r>
              <a:rPr lang="de-DE" dirty="0" err="1">
                <a:solidFill>
                  <a:srgbClr val="002060"/>
                </a:solidFill>
                <a:latin typeface="Courier New" panose="02070309020205020404" pitchFamily="49" charset="0"/>
                <a:cs typeface="Courier New" panose="02070309020205020404" pitchFamily="49" charset="0"/>
              </a:rPr>
              <a:t>run.py</a:t>
            </a:r>
            <a:endParaRPr lang="en-DE" dirty="0">
              <a:solidFill>
                <a:srgbClr val="002060"/>
              </a:solidFill>
              <a:latin typeface="Courier New" panose="02070309020205020404" pitchFamily="49" charset="0"/>
              <a:cs typeface="Courier New" panose="02070309020205020404" pitchFamily="49" charset="0"/>
            </a:endParaRPr>
          </a:p>
        </p:txBody>
      </p:sp>
      <p:sp>
        <p:nvSpPr>
          <p:cNvPr id="12" name="Rectangle 11">
            <a:extLst>
              <a:ext uri="{FF2B5EF4-FFF2-40B4-BE49-F238E27FC236}">
                <a16:creationId xmlns:a16="http://schemas.microsoft.com/office/drawing/2014/main" id="{18560371-910A-E151-5E17-580BE5DC1DD4}"/>
              </a:ext>
            </a:extLst>
          </p:cNvPr>
          <p:cNvSpPr/>
          <p:nvPr/>
        </p:nvSpPr>
        <p:spPr>
          <a:xfrm>
            <a:off x="8926284" y="4789108"/>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(2) </a:t>
            </a:r>
            <a:r>
              <a:rPr lang="en-GB" dirty="0" err="1">
                <a:solidFill>
                  <a:srgbClr val="002060"/>
                </a:solidFill>
                <a:latin typeface="Courier New" panose="02070309020205020404" pitchFamily="49" charset="0"/>
                <a:cs typeface="Courier New" panose="02070309020205020404" pitchFamily="49" charset="0"/>
              </a:rPr>
              <a:t>i</a:t>
            </a:r>
            <a:r>
              <a:rPr lang="en-DE" dirty="0">
                <a:solidFill>
                  <a:srgbClr val="002060"/>
                </a:solidFill>
                <a:latin typeface="Courier New" panose="02070309020205020404" pitchFamily="49" charset="0"/>
                <a:cs typeface="Courier New" panose="02070309020205020404" pitchFamily="49" charset="0"/>
              </a:rPr>
              <a:t>nputs.json</a:t>
            </a:r>
          </a:p>
        </p:txBody>
      </p:sp>
      <p:sp>
        <p:nvSpPr>
          <p:cNvPr id="13" name="Rectangle 12">
            <a:extLst>
              <a:ext uri="{FF2B5EF4-FFF2-40B4-BE49-F238E27FC236}">
                <a16:creationId xmlns:a16="http://schemas.microsoft.com/office/drawing/2014/main" id="{A9769DD3-EBB2-B624-5FAA-77CFAF8C747E}"/>
              </a:ext>
            </a:extLst>
          </p:cNvPr>
          <p:cNvSpPr/>
          <p:nvPr/>
        </p:nvSpPr>
        <p:spPr>
          <a:xfrm>
            <a:off x="7924798" y="1770946"/>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data</a:t>
            </a:r>
          </a:p>
        </p:txBody>
      </p:sp>
      <p:sp>
        <p:nvSpPr>
          <p:cNvPr id="14" name="Rectangle 13">
            <a:extLst>
              <a:ext uri="{FF2B5EF4-FFF2-40B4-BE49-F238E27FC236}">
                <a16:creationId xmlns:a16="http://schemas.microsoft.com/office/drawing/2014/main" id="{5E997D13-768E-73F4-CB3F-D4D5DB259E47}"/>
              </a:ext>
            </a:extLst>
          </p:cNvPr>
          <p:cNvSpPr/>
          <p:nvPr/>
        </p:nvSpPr>
        <p:spPr>
          <a:xfrm>
            <a:off x="8926284" y="5220274"/>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dirty="0">
                <a:solidFill>
                  <a:srgbClr val="002060"/>
                </a:solidFill>
                <a:latin typeface="Courier New" panose="02070309020205020404" pitchFamily="49" charset="0"/>
                <a:cs typeface="Courier New" panose="02070309020205020404" pitchFamily="49" charset="0"/>
              </a:rPr>
              <a:t>(3) meta.txt</a:t>
            </a:r>
          </a:p>
        </p:txBody>
      </p:sp>
      <p:sp>
        <p:nvSpPr>
          <p:cNvPr id="15" name="Rectangle 14">
            <a:extLst>
              <a:ext uri="{FF2B5EF4-FFF2-40B4-BE49-F238E27FC236}">
                <a16:creationId xmlns:a16="http://schemas.microsoft.com/office/drawing/2014/main" id="{07CC2930-A6C1-E470-75FE-D7F00D62ADB2}"/>
              </a:ext>
            </a:extLst>
          </p:cNvPr>
          <p:cNvSpPr/>
          <p:nvPr/>
        </p:nvSpPr>
        <p:spPr>
          <a:xfrm>
            <a:off x="8926284" y="5651441"/>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(4) </a:t>
            </a:r>
            <a:r>
              <a:rPr lang="de-DE" dirty="0" err="1">
                <a:solidFill>
                  <a:srgbClr val="002060"/>
                </a:solidFill>
                <a:latin typeface="Courier New" panose="02070309020205020404" pitchFamily="49" charset="0"/>
                <a:cs typeface="Courier New" panose="02070309020205020404" pitchFamily="49" charset="0"/>
              </a:rPr>
              <a:t>result.npy</a:t>
            </a:r>
            <a:endParaRPr lang="en-DE" dirty="0">
              <a:solidFill>
                <a:srgbClr val="002060"/>
              </a:solidFill>
              <a:latin typeface="Courier New" panose="02070309020205020404" pitchFamily="49" charset="0"/>
              <a:cs typeface="Courier New" panose="02070309020205020404" pitchFamily="49" charset="0"/>
            </a:endParaRPr>
          </a:p>
        </p:txBody>
      </p:sp>
      <p:cxnSp>
        <p:nvCxnSpPr>
          <p:cNvPr id="18" name="Straight Connector 17">
            <a:extLst>
              <a:ext uri="{FF2B5EF4-FFF2-40B4-BE49-F238E27FC236}">
                <a16:creationId xmlns:a16="http://schemas.microsoft.com/office/drawing/2014/main" id="{374F7AC3-B4F9-E408-81D8-9F29838277E6}"/>
              </a:ext>
            </a:extLst>
          </p:cNvPr>
          <p:cNvCxnSpPr>
            <a:cxnSpLocks/>
          </p:cNvCxnSpPr>
          <p:nvPr/>
        </p:nvCxnSpPr>
        <p:spPr>
          <a:xfrm>
            <a:off x="7593872" y="1763363"/>
            <a:ext cx="0" cy="4592987"/>
          </a:xfrm>
          <a:prstGeom prst="line">
            <a:avLst/>
          </a:prstGeom>
          <a:ln w="50800">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458C8B4-5C17-C9D1-7B2F-3E684BDCD00C}"/>
              </a:ext>
            </a:extLst>
          </p:cNvPr>
          <p:cNvCxnSpPr>
            <a:cxnSpLocks/>
          </p:cNvCxnSpPr>
          <p:nvPr/>
        </p:nvCxnSpPr>
        <p:spPr>
          <a:xfrm>
            <a:off x="7955276" y="3060743"/>
            <a:ext cx="0" cy="3295607"/>
          </a:xfrm>
          <a:prstGeom prst="line">
            <a:avLst/>
          </a:prstGeom>
          <a:ln w="508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97780C-168D-0136-9F0F-E108F16F4669}"/>
              </a:ext>
            </a:extLst>
          </p:cNvPr>
          <p:cNvCxnSpPr>
            <a:cxnSpLocks/>
          </p:cNvCxnSpPr>
          <p:nvPr/>
        </p:nvCxnSpPr>
        <p:spPr>
          <a:xfrm>
            <a:off x="8281851" y="3429000"/>
            <a:ext cx="0" cy="2927350"/>
          </a:xfrm>
          <a:prstGeom prst="line">
            <a:avLst/>
          </a:prstGeom>
          <a:ln w="508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0EE1B09-D217-7E47-812A-5B84272CC8A0}"/>
              </a:ext>
            </a:extLst>
          </p:cNvPr>
          <p:cNvCxnSpPr>
            <a:cxnSpLocks/>
          </p:cNvCxnSpPr>
          <p:nvPr/>
        </p:nvCxnSpPr>
        <p:spPr>
          <a:xfrm>
            <a:off x="8634548" y="4282629"/>
            <a:ext cx="0" cy="2073721"/>
          </a:xfrm>
          <a:prstGeom prst="line">
            <a:avLst/>
          </a:prstGeom>
          <a:ln w="508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BAD115C-54FB-AD18-51DC-ED39B826E0DC}"/>
              </a:ext>
            </a:extLst>
          </p:cNvPr>
          <p:cNvSpPr/>
          <p:nvPr/>
        </p:nvSpPr>
        <p:spPr>
          <a:xfrm>
            <a:off x="8943706" y="6080815"/>
            <a:ext cx="2890942"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(5) </a:t>
            </a:r>
            <a:r>
              <a:rPr lang="de-DE" dirty="0" err="1">
                <a:solidFill>
                  <a:srgbClr val="002060"/>
                </a:solidFill>
                <a:latin typeface="Courier New" panose="02070309020205020404" pitchFamily="49" charset="0"/>
                <a:cs typeface="Courier New" panose="02070309020205020404" pitchFamily="49" charset="0"/>
              </a:rPr>
              <a:t>visualize.ipynb</a:t>
            </a:r>
            <a:endParaRPr lang="en-DE" dirty="0">
              <a:solidFill>
                <a:srgbClr val="00206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3210973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E0328-29F4-2A40-D8E2-3CBE936426D1}"/>
              </a:ext>
            </a:extLst>
          </p:cNvPr>
          <p:cNvSpPr>
            <a:spLocks noGrp="1"/>
          </p:cNvSpPr>
          <p:nvPr>
            <p:ph type="title"/>
          </p:nvPr>
        </p:nvSpPr>
        <p:spPr/>
        <p:txBody>
          <a:bodyPr/>
          <a:lstStyle/>
          <a:p>
            <a:r>
              <a:rPr lang="de-DE" dirty="0" err="1"/>
              <a:t>Organization</a:t>
            </a:r>
            <a:endParaRPr lang="en-DE" dirty="0"/>
          </a:p>
        </p:txBody>
      </p:sp>
      <p:sp>
        <p:nvSpPr>
          <p:cNvPr id="4" name="Footer Placeholder 3">
            <a:extLst>
              <a:ext uri="{FF2B5EF4-FFF2-40B4-BE49-F238E27FC236}">
                <a16:creationId xmlns:a16="http://schemas.microsoft.com/office/drawing/2014/main" id="{034C1309-7CBE-627F-D54D-E68F82EC25EE}"/>
              </a:ext>
            </a:extLst>
          </p:cNvPr>
          <p:cNvSpPr>
            <a:spLocks noGrp="1"/>
          </p:cNvSpPr>
          <p:nvPr>
            <p:ph type="ftr" sz="quarter" idx="11"/>
          </p:nvPr>
        </p:nvSpPr>
        <p:spPr/>
        <p:txBody>
          <a:bodyPr/>
          <a:lstStyle/>
          <a:p>
            <a:r>
              <a:rPr lang="en-US"/>
              <a:t>June 2023, v. 2.0, CC BY-SA 4.0</a:t>
            </a:r>
          </a:p>
        </p:txBody>
      </p:sp>
      <p:sp>
        <p:nvSpPr>
          <p:cNvPr id="5" name="Rectangle 4">
            <a:extLst>
              <a:ext uri="{FF2B5EF4-FFF2-40B4-BE49-F238E27FC236}">
                <a16:creationId xmlns:a16="http://schemas.microsoft.com/office/drawing/2014/main" id="{4580E992-F98B-F892-8284-5890ECF74AF2}"/>
              </a:ext>
            </a:extLst>
          </p:cNvPr>
          <p:cNvSpPr/>
          <p:nvPr/>
        </p:nvSpPr>
        <p:spPr>
          <a:xfrm>
            <a:off x="7567747" y="1339780"/>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Research folder</a:t>
            </a:r>
          </a:p>
        </p:txBody>
      </p:sp>
      <p:sp>
        <p:nvSpPr>
          <p:cNvPr id="6" name="Rectangle 5">
            <a:extLst>
              <a:ext uri="{FF2B5EF4-FFF2-40B4-BE49-F238E27FC236}">
                <a16:creationId xmlns:a16="http://schemas.microsoft.com/office/drawing/2014/main" id="{55D99B61-F1BE-05D3-5022-F21178DF17AA}"/>
              </a:ext>
            </a:extLst>
          </p:cNvPr>
          <p:cNvSpPr/>
          <p:nvPr/>
        </p:nvSpPr>
        <p:spPr>
          <a:xfrm>
            <a:off x="7929152" y="2202112"/>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model</a:t>
            </a:r>
          </a:p>
        </p:txBody>
      </p:sp>
      <p:sp>
        <p:nvSpPr>
          <p:cNvPr id="7" name="Rectangle 6">
            <a:extLst>
              <a:ext uri="{FF2B5EF4-FFF2-40B4-BE49-F238E27FC236}">
                <a16:creationId xmlns:a16="http://schemas.microsoft.com/office/drawing/2014/main" id="{CAA37C8B-2024-5856-7FB3-25059A123503}"/>
              </a:ext>
            </a:extLst>
          </p:cNvPr>
          <p:cNvSpPr/>
          <p:nvPr/>
        </p:nvSpPr>
        <p:spPr>
          <a:xfrm>
            <a:off x="7924798" y="2633278"/>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projects</a:t>
            </a:r>
          </a:p>
        </p:txBody>
      </p:sp>
      <p:sp>
        <p:nvSpPr>
          <p:cNvPr id="8" name="Rectangle 7">
            <a:extLst>
              <a:ext uri="{FF2B5EF4-FFF2-40B4-BE49-F238E27FC236}">
                <a16:creationId xmlns:a16="http://schemas.microsoft.com/office/drawing/2014/main" id="{3AA6A26E-ED58-36D8-C076-A6093486CB12}"/>
              </a:ext>
            </a:extLst>
          </p:cNvPr>
          <p:cNvSpPr/>
          <p:nvPr/>
        </p:nvSpPr>
        <p:spPr>
          <a:xfrm>
            <a:off x="8255724" y="3064444"/>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H" dirty="0">
                <a:latin typeface="Courier New" panose="02070309020205020404" pitchFamily="49" charset="0"/>
                <a:cs typeface="Courier New" panose="02070309020205020404" pitchFamily="49" charset="0"/>
              </a:rPr>
              <a:t>project_1</a:t>
            </a:r>
            <a:endParaRPr lang="en-DE" dirty="0">
              <a:latin typeface="Courier New" panose="02070309020205020404" pitchFamily="49" charset="0"/>
              <a:cs typeface="Courier New" panose="02070309020205020404" pitchFamily="49" charset="0"/>
            </a:endParaRPr>
          </a:p>
        </p:txBody>
      </p:sp>
      <p:sp>
        <p:nvSpPr>
          <p:cNvPr id="9" name="Rectangle 8">
            <a:extLst>
              <a:ext uri="{FF2B5EF4-FFF2-40B4-BE49-F238E27FC236}">
                <a16:creationId xmlns:a16="http://schemas.microsoft.com/office/drawing/2014/main" id="{63899A72-A85E-5F5B-16C7-3173E79AD31F}"/>
              </a:ext>
            </a:extLst>
          </p:cNvPr>
          <p:cNvSpPr/>
          <p:nvPr/>
        </p:nvSpPr>
        <p:spPr>
          <a:xfrm>
            <a:off x="8608426" y="3495610"/>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a:latin typeface="Courier New" panose="02070309020205020404" pitchFamily="49" charset="0"/>
                <a:cs typeface="Courier New" panose="02070309020205020404" pitchFamily="49" charset="0"/>
              </a:rPr>
              <a:t>22_08_30_</a:t>
            </a:r>
            <a:r>
              <a:rPr lang="fr-CH" dirty="0" err="1">
                <a:latin typeface="Courier New" panose="02070309020205020404" pitchFamily="49" charset="0"/>
                <a:cs typeface="Courier New" panose="02070309020205020404" pitchFamily="49" charset="0"/>
              </a:rPr>
              <a:t>experiment</a:t>
            </a:r>
            <a:endParaRPr lang="en-DE" dirty="0">
              <a:latin typeface="Courier New" panose="02070309020205020404" pitchFamily="49" charset="0"/>
              <a:cs typeface="Courier New" panose="02070309020205020404" pitchFamily="49" charset="0"/>
            </a:endParaRPr>
          </a:p>
        </p:txBody>
      </p:sp>
      <p:sp>
        <p:nvSpPr>
          <p:cNvPr id="10" name="Rectangle 9">
            <a:extLst>
              <a:ext uri="{FF2B5EF4-FFF2-40B4-BE49-F238E27FC236}">
                <a16:creationId xmlns:a16="http://schemas.microsoft.com/office/drawing/2014/main" id="{155191A7-7EDA-D7BB-8610-F311A54DB041}"/>
              </a:ext>
            </a:extLst>
          </p:cNvPr>
          <p:cNvSpPr/>
          <p:nvPr/>
        </p:nvSpPr>
        <p:spPr>
          <a:xfrm>
            <a:off x="8608426" y="3926776"/>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a:latin typeface="Courier New" panose="02070309020205020404" pitchFamily="49" charset="0"/>
                <a:cs typeface="Courier New" panose="02070309020205020404" pitchFamily="49" charset="0"/>
              </a:rPr>
              <a:t>22_09_01_</a:t>
            </a:r>
            <a:r>
              <a:rPr lang="fr-CH" dirty="0" err="1">
                <a:latin typeface="Courier New" panose="02070309020205020404" pitchFamily="49" charset="0"/>
                <a:cs typeface="Courier New" panose="02070309020205020404" pitchFamily="49" charset="0"/>
              </a:rPr>
              <a:t>experiment</a:t>
            </a:r>
            <a:endParaRPr lang="en-DE" dirty="0">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716DF46A-FFCE-E4CA-A78E-F12253414C42}"/>
              </a:ext>
            </a:extLst>
          </p:cNvPr>
          <p:cNvSpPr/>
          <p:nvPr/>
        </p:nvSpPr>
        <p:spPr>
          <a:xfrm>
            <a:off x="8926284" y="4357942"/>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(1) </a:t>
            </a:r>
            <a:r>
              <a:rPr lang="de-DE" dirty="0" err="1">
                <a:solidFill>
                  <a:srgbClr val="002060"/>
                </a:solidFill>
                <a:latin typeface="Courier New" panose="02070309020205020404" pitchFamily="49" charset="0"/>
                <a:cs typeface="Courier New" panose="02070309020205020404" pitchFamily="49" charset="0"/>
              </a:rPr>
              <a:t>run.py</a:t>
            </a:r>
            <a:endParaRPr lang="en-DE" dirty="0">
              <a:solidFill>
                <a:srgbClr val="002060"/>
              </a:solidFill>
              <a:latin typeface="Courier New" panose="02070309020205020404" pitchFamily="49" charset="0"/>
              <a:cs typeface="Courier New" panose="02070309020205020404" pitchFamily="49" charset="0"/>
            </a:endParaRPr>
          </a:p>
        </p:txBody>
      </p:sp>
      <p:sp>
        <p:nvSpPr>
          <p:cNvPr id="12" name="Rectangle 11">
            <a:extLst>
              <a:ext uri="{FF2B5EF4-FFF2-40B4-BE49-F238E27FC236}">
                <a16:creationId xmlns:a16="http://schemas.microsoft.com/office/drawing/2014/main" id="{18560371-910A-E151-5E17-580BE5DC1DD4}"/>
              </a:ext>
            </a:extLst>
          </p:cNvPr>
          <p:cNvSpPr/>
          <p:nvPr/>
        </p:nvSpPr>
        <p:spPr>
          <a:xfrm>
            <a:off x="8926284" y="4789108"/>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(2) </a:t>
            </a:r>
            <a:r>
              <a:rPr lang="en-GB" dirty="0" err="1">
                <a:solidFill>
                  <a:srgbClr val="002060"/>
                </a:solidFill>
                <a:latin typeface="Courier New" panose="02070309020205020404" pitchFamily="49" charset="0"/>
                <a:cs typeface="Courier New" panose="02070309020205020404" pitchFamily="49" charset="0"/>
              </a:rPr>
              <a:t>i</a:t>
            </a:r>
            <a:r>
              <a:rPr lang="en-DE" dirty="0">
                <a:solidFill>
                  <a:srgbClr val="002060"/>
                </a:solidFill>
                <a:latin typeface="Courier New" panose="02070309020205020404" pitchFamily="49" charset="0"/>
                <a:cs typeface="Courier New" panose="02070309020205020404" pitchFamily="49" charset="0"/>
              </a:rPr>
              <a:t>nputs.json</a:t>
            </a:r>
          </a:p>
        </p:txBody>
      </p:sp>
      <p:sp>
        <p:nvSpPr>
          <p:cNvPr id="13" name="Rectangle 12">
            <a:extLst>
              <a:ext uri="{FF2B5EF4-FFF2-40B4-BE49-F238E27FC236}">
                <a16:creationId xmlns:a16="http://schemas.microsoft.com/office/drawing/2014/main" id="{A9769DD3-EBB2-B624-5FAA-77CFAF8C747E}"/>
              </a:ext>
            </a:extLst>
          </p:cNvPr>
          <p:cNvSpPr/>
          <p:nvPr/>
        </p:nvSpPr>
        <p:spPr>
          <a:xfrm>
            <a:off x="7924798" y="1770946"/>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data</a:t>
            </a:r>
          </a:p>
        </p:txBody>
      </p:sp>
      <p:sp>
        <p:nvSpPr>
          <p:cNvPr id="14" name="Rectangle 13">
            <a:extLst>
              <a:ext uri="{FF2B5EF4-FFF2-40B4-BE49-F238E27FC236}">
                <a16:creationId xmlns:a16="http://schemas.microsoft.com/office/drawing/2014/main" id="{5E997D13-768E-73F4-CB3F-D4D5DB259E47}"/>
              </a:ext>
            </a:extLst>
          </p:cNvPr>
          <p:cNvSpPr/>
          <p:nvPr/>
        </p:nvSpPr>
        <p:spPr>
          <a:xfrm>
            <a:off x="8926284" y="5220274"/>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dirty="0">
                <a:solidFill>
                  <a:srgbClr val="002060"/>
                </a:solidFill>
                <a:latin typeface="Courier New" panose="02070309020205020404" pitchFamily="49" charset="0"/>
                <a:cs typeface="Courier New" panose="02070309020205020404" pitchFamily="49" charset="0"/>
              </a:rPr>
              <a:t>(3) meta.txt</a:t>
            </a:r>
          </a:p>
        </p:txBody>
      </p:sp>
      <p:sp>
        <p:nvSpPr>
          <p:cNvPr id="15" name="Rectangle 14">
            <a:extLst>
              <a:ext uri="{FF2B5EF4-FFF2-40B4-BE49-F238E27FC236}">
                <a16:creationId xmlns:a16="http://schemas.microsoft.com/office/drawing/2014/main" id="{07CC2930-A6C1-E470-75FE-D7F00D62ADB2}"/>
              </a:ext>
            </a:extLst>
          </p:cNvPr>
          <p:cNvSpPr/>
          <p:nvPr/>
        </p:nvSpPr>
        <p:spPr>
          <a:xfrm>
            <a:off x="8926284" y="5651441"/>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(4) </a:t>
            </a:r>
            <a:r>
              <a:rPr lang="de-DE" dirty="0" err="1">
                <a:solidFill>
                  <a:srgbClr val="002060"/>
                </a:solidFill>
                <a:latin typeface="Courier New" panose="02070309020205020404" pitchFamily="49" charset="0"/>
                <a:cs typeface="Courier New" panose="02070309020205020404" pitchFamily="49" charset="0"/>
              </a:rPr>
              <a:t>result.npy</a:t>
            </a:r>
            <a:endParaRPr lang="en-DE" dirty="0">
              <a:solidFill>
                <a:srgbClr val="002060"/>
              </a:solidFill>
              <a:latin typeface="Courier New" panose="02070309020205020404" pitchFamily="49" charset="0"/>
              <a:cs typeface="Courier New" panose="02070309020205020404" pitchFamily="49" charset="0"/>
            </a:endParaRPr>
          </a:p>
        </p:txBody>
      </p:sp>
      <p:cxnSp>
        <p:nvCxnSpPr>
          <p:cNvPr id="18" name="Straight Connector 17">
            <a:extLst>
              <a:ext uri="{FF2B5EF4-FFF2-40B4-BE49-F238E27FC236}">
                <a16:creationId xmlns:a16="http://schemas.microsoft.com/office/drawing/2014/main" id="{374F7AC3-B4F9-E408-81D8-9F29838277E6}"/>
              </a:ext>
            </a:extLst>
          </p:cNvPr>
          <p:cNvCxnSpPr>
            <a:cxnSpLocks/>
          </p:cNvCxnSpPr>
          <p:nvPr/>
        </p:nvCxnSpPr>
        <p:spPr>
          <a:xfrm>
            <a:off x="7593872" y="1763363"/>
            <a:ext cx="0" cy="459298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458C8B4-5C17-C9D1-7B2F-3E684BDCD00C}"/>
              </a:ext>
            </a:extLst>
          </p:cNvPr>
          <p:cNvCxnSpPr>
            <a:cxnSpLocks/>
          </p:cNvCxnSpPr>
          <p:nvPr/>
        </p:nvCxnSpPr>
        <p:spPr>
          <a:xfrm>
            <a:off x="7955276" y="3060743"/>
            <a:ext cx="0" cy="329560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97780C-168D-0136-9F0F-E108F16F4669}"/>
              </a:ext>
            </a:extLst>
          </p:cNvPr>
          <p:cNvCxnSpPr>
            <a:cxnSpLocks/>
          </p:cNvCxnSpPr>
          <p:nvPr/>
        </p:nvCxnSpPr>
        <p:spPr>
          <a:xfrm>
            <a:off x="8281851" y="3429000"/>
            <a:ext cx="0" cy="2927350"/>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0EE1B09-D217-7E47-812A-5B84272CC8A0}"/>
              </a:ext>
            </a:extLst>
          </p:cNvPr>
          <p:cNvCxnSpPr>
            <a:cxnSpLocks/>
          </p:cNvCxnSpPr>
          <p:nvPr/>
        </p:nvCxnSpPr>
        <p:spPr>
          <a:xfrm>
            <a:off x="8634548" y="4282629"/>
            <a:ext cx="0" cy="2073721"/>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BAD115C-54FB-AD18-51DC-ED39B826E0DC}"/>
              </a:ext>
            </a:extLst>
          </p:cNvPr>
          <p:cNvSpPr/>
          <p:nvPr/>
        </p:nvSpPr>
        <p:spPr>
          <a:xfrm>
            <a:off x="8943706" y="6080815"/>
            <a:ext cx="2890942"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(5) </a:t>
            </a:r>
            <a:r>
              <a:rPr lang="de-DE" dirty="0" err="1">
                <a:solidFill>
                  <a:srgbClr val="002060"/>
                </a:solidFill>
                <a:latin typeface="Courier New" panose="02070309020205020404" pitchFamily="49" charset="0"/>
                <a:cs typeface="Courier New" panose="02070309020205020404" pitchFamily="49" charset="0"/>
              </a:rPr>
              <a:t>visualize.ipynb</a:t>
            </a:r>
            <a:endParaRPr lang="en-DE" dirty="0">
              <a:solidFill>
                <a:srgbClr val="002060"/>
              </a:solidFill>
              <a:latin typeface="Courier New" panose="02070309020205020404" pitchFamily="49" charset="0"/>
              <a:cs typeface="Courier New" panose="02070309020205020404" pitchFamily="49" charset="0"/>
            </a:endParaRPr>
          </a:p>
        </p:txBody>
      </p:sp>
      <p:sp>
        <p:nvSpPr>
          <p:cNvPr id="20" name="TextBox 19">
            <a:extLst>
              <a:ext uri="{FF2B5EF4-FFF2-40B4-BE49-F238E27FC236}">
                <a16:creationId xmlns:a16="http://schemas.microsoft.com/office/drawing/2014/main" id="{A19AEDA4-8A54-0154-9A61-DE1884820F35}"/>
              </a:ext>
            </a:extLst>
          </p:cNvPr>
          <p:cNvSpPr txBox="1"/>
          <p:nvPr/>
        </p:nvSpPr>
        <p:spPr>
          <a:xfrm>
            <a:off x="522240" y="2003409"/>
            <a:ext cx="4834890" cy="2766911"/>
          </a:xfrm>
          <a:prstGeom prst="rect">
            <a:avLst/>
          </a:prstGeom>
          <a:noFill/>
        </p:spPr>
        <p:txBody>
          <a:bodyPr wrap="square">
            <a:spAutoFit/>
          </a:bodyPr>
          <a:lstStyle/>
          <a:p>
            <a:pPr marL="342900" indent="-342900">
              <a:lnSpc>
                <a:spcPct val="150000"/>
              </a:lnSpc>
              <a:buFont typeface="+mj-lt"/>
              <a:buAutoNum type="arabicPeriod"/>
            </a:pPr>
            <a:r>
              <a:rPr lang="en-DE" sz="4000" dirty="0"/>
              <a:t> Provenance</a:t>
            </a:r>
          </a:p>
          <a:p>
            <a:pPr marL="342900" indent="-342900">
              <a:lnSpc>
                <a:spcPct val="150000"/>
              </a:lnSpc>
              <a:buFont typeface="+mj-lt"/>
              <a:buAutoNum type="arabicPeriod"/>
            </a:pPr>
            <a:r>
              <a:rPr lang="en-DE" sz="4000" dirty="0">
                <a:solidFill>
                  <a:schemeClr val="bg2">
                    <a:lumMod val="90000"/>
                  </a:schemeClr>
                </a:solidFill>
              </a:rPr>
              <a:t> Reproducibility</a:t>
            </a:r>
          </a:p>
          <a:p>
            <a:pPr marL="342900" indent="-342900">
              <a:lnSpc>
                <a:spcPct val="150000"/>
              </a:lnSpc>
              <a:buFont typeface="+mj-lt"/>
              <a:buAutoNum type="arabicPeriod"/>
            </a:pPr>
            <a:r>
              <a:rPr lang="en-DE" sz="4000" dirty="0">
                <a:solidFill>
                  <a:schemeClr val="bg2">
                    <a:lumMod val="90000"/>
                  </a:schemeClr>
                </a:solidFill>
              </a:rPr>
              <a:t> Organization</a:t>
            </a:r>
          </a:p>
        </p:txBody>
      </p:sp>
      <p:cxnSp>
        <p:nvCxnSpPr>
          <p:cNvPr id="24" name="Straight Arrow Connector 23">
            <a:extLst>
              <a:ext uri="{FF2B5EF4-FFF2-40B4-BE49-F238E27FC236}">
                <a16:creationId xmlns:a16="http://schemas.microsoft.com/office/drawing/2014/main" id="{0DB882CE-362C-D89A-846B-13B00601EFB2}"/>
              </a:ext>
            </a:extLst>
          </p:cNvPr>
          <p:cNvCxnSpPr/>
          <p:nvPr/>
        </p:nvCxnSpPr>
        <p:spPr>
          <a:xfrm>
            <a:off x="3840480" y="2633278"/>
            <a:ext cx="4663440" cy="1000099"/>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893097D-E3BB-3986-B8E1-66D027562705}"/>
              </a:ext>
            </a:extLst>
          </p:cNvPr>
          <p:cNvCxnSpPr>
            <a:cxnSpLocks/>
          </p:cNvCxnSpPr>
          <p:nvPr/>
        </p:nvCxnSpPr>
        <p:spPr>
          <a:xfrm>
            <a:off x="3840480" y="2702162"/>
            <a:ext cx="4962698" cy="2654088"/>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FBD97AC-C025-6812-3219-F69C1DA9ADE6}"/>
              </a:ext>
            </a:extLst>
          </p:cNvPr>
          <p:cNvCxnSpPr>
            <a:cxnSpLocks/>
          </p:cNvCxnSpPr>
          <p:nvPr/>
        </p:nvCxnSpPr>
        <p:spPr>
          <a:xfrm flipV="1">
            <a:off x="3877462" y="1912317"/>
            <a:ext cx="3911563" cy="644660"/>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7D3DFD86-29F9-7001-FFDE-9269304E28CC}"/>
              </a:ext>
            </a:extLst>
          </p:cNvPr>
          <p:cNvCxnSpPr>
            <a:cxnSpLocks/>
          </p:cNvCxnSpPr>
          <p:nvPr/>
        </p:nvCxnSpPr>
        <p:spPr>
          <a:xfrm>
            <a:off x="3840480" y="2806262"/>
            <a:ext cx="4962698" cy="2979362"/>
          </a:xfrm>
          <a:prstGeom prst="straightConnector1">
            <a:avLst/>
          </a:prstGeom>
          <a:ln w="4445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CE0A12B6-06CF-591D-FB82-1817F59E2218}"/>
              </a:ext>
            </a:extLst>
          </p:cNvPr>
          <p:cNvSpPr txBox="1"/>
          <p:nvPr/>
        </p:nvSpPr>
        <p:spPr>
          <a:xfrm rot="20943392">
            <a:off x="4832777" y="1865638"/>
            <a:ext cx="1481959" cy="369332"/>
          </a:xfrm>
          <a:prstGeom prst="rect">
            <a:avLst/>
          </a:prstGeom>
          <a:noFill/>
        </p:spPr>
        <p:txBody>
          <a:bodyPr wrap="square" rtlCol="0">
            <a:spAutoFit/>
          </a:bodyPr>
          <a:lstStyle/>
          <a:p>
            <a:r>
              <a:rPr lang="en-GB" b="1" dirty="0"/>
              <a:t>B</a:t>
            </a:r>
            <a:r>
              <a:rPr lang="en-DE" b="1" dirty="0"/>
              <a:t>ase dataset</a:t>
            </a:r>
          </a:p>
        </p:txBody>
      </p:sp>
      <p:sp>
        <p:nvSpPr>
          <p:cNvPr id="47" name="TextBox 46">
            <a:extLst>
              <a:ext uri="{FF2B5EF4-FFF2-40B4-BE49-F238E27FC236}">
                <a16:creationId xmlns:a16="http://schemas.microsoft.com/office/drawing/2014/main" id="{1FCEA293-EC64-C296-EA87-656E774E821D}"/>
              </a:ext>
            </a:extLst>
          </p:cNvPr>
          <p:cNvSpPr txBox="1"/>
          <p:nvPr/>
        </p:nvSpPr>
        <p:spPr>
          <a:xfrm rot="652748">
            <a:off x="4578242" y="2836002"/>
            <a:ext cx="3676423" cy="369332"/>
          </a:xfrm>
          <a:prstGeom prst="rect">
            <a:avLst/>
          </a:prstGeom>
          <a:noFill/>
        </p:spPr>
        <p:txBody>
          <a:bodyPr wrap="square" rtlCol="0">
            <a:spAutoFit/>
          </a:bodyPr>
          <a:lstStyle/>
          <a:p>
            <a:r>
              <a:rPr lang="de-DE" b="1" dirty="0"/>
              <a:t>Informative File/</a:t>
            </a:r>
            <a:r>
              <a:rPr lang="de-DE" b="1" dirty="0" err="1"/>
              <a:t>folder</a:t>
            </a:r>
            <a:r>
              <a:rPr lang="de-DE" b="1" dirty="0"/>
              <a:t> </a:t>
            </a:r>
            <a:r>
              <a:rPr lang="de-DE" b="1" dirty="0" err="1"/>
              <a:t>names</a:t>
            </a:r>
            <a:endParaRPr lang="en-DE" b="1" dirty="0"/>
          </a:p>
        </p:txBody>
      </p:sp>
      <p:sp>
        <p:nvSpPr>
          <p:cNvPr id="48" name="TextBox 47">
            <a:extLst>
              <a:ext uri="{FF2B5EF4-FFF2-40B4-BE49-F238E27FC236}">
                <a16:creationId xmlns:a16="http://schemas.microsoft.com/office/drawing/2014/main" id="{2257B10D-0B2A-A7DF-D3E0-C9DC64598CA4}"/>
              </a:ext>
            </a:extLst>
          </p:cNvPr>
          <p:cNvSpPr txBox="1"/>
          <p:nvPr/>
        </p:nvSpPr>
        <p:spPr>
          <a:xfrm rot="1653999">
            <a:off x="4339222" y="3833707"/>
            <a:ext cx="4597088" cy="369332"/>
          </a:xfrm>
          <a:prstGeom prst="rect">
            <a:avLst/>
          </a:prstGeom>
          <a:noFill/>
        </p:spPr>
        <p:txBody>
          <a:bodyPr wrap="square" rtlCol="0">
            <a:spAutoFit/>
          </a:bodyPr>
          <a:lstStyle/>
          <a:p>
            <a:r>
              <a:rPr lang="de-DE" b="1" dirty="0"/>
              <a:t>Info </a:t>
            </a:r>
            <a:r>
              <a:rPr lang="de-DE" b="1" dirty="0" err="1"/>
              <a:t>about</a:t>
            </a:r>
            <a:r>
              <a:rPr lang="de-DE" b="1" dirty="0"/>
              <a:t> </a:t>
            </a:r>
            <a:r>
              <a:rPr lang="de-DE" b="1" dirty="0" err="1"/>
              <a:t>when</a:t>
            </a:r>
            <a:r>
              <a:rPr lang="de-DE" b="1" dirty="0"/>
              <a:t> and </a:t>
            </a:r>
            <a:r>
              <a:rPr lang="de-DE" b="1" dirty="0" err="1"/>
              <a:t>how</a:t>
            </a:r>
            <a:r>
              <a:rPr lang="de-DE" b="1" dirty="0"/>
              <a:t> </a:t>
            </a:r>
            <a:r>
              <a:rPr lang="de-DE" b="1" dirty="0" err="1"/>
              <a:t>data</a:t>
            </a:r>
            <a:r>
              <a:rPr lang="de-DE" b="1" dirty="0"/>
              <a:t> was </a:t>
            </a:r>
            <a:r>
              <a:rPr lang="de-DE" b="1" dirty="0" err="1"/>
              <a:t>changed</a:t>
            </a:r>
            <a:endParaRPr lang="en-DE" b="1" dirty="0"/>
          </a:p>
        </p:txBody>
      </p:sp>
      <p:sp>
        <p:nvSpPr>
          <p:cNvPr id="50" name="TextBox 49">
            <a:extLst>
              <a:ext uri="{FF2B5EF4-FFF2-40B4-BE49-F238E27FC236}">
                <a16:creationId xmlns:a16="http://schemas.microsoft.com/office/drawing/2014/main" id="{2574BD25-7559-57F0-F027-4052995BEA61}"/>
              </a:ext>
            </a:extLst>
          </p:cNvPr>
          <p:cNvSpPr txBox="1"/>
          <p:nvPr/>
        </p:nvSpPr>
        <p:spPr>
          <a:xfrm rot="1872556">
            <a:off x="4467658" y="4472996"/>
            <a:ext cx="4198669" cy="369332"/>
          </a:xfrm>
          <a:prstGeom prst="rect">
            <a:avLst/>
          </a:prstGeom>
          <a:noFill/>
        </p:spPr>
        <p:txBody>
          <a:bodyPr wrap="square" rtlCol="0">
            <a:spAutoFit/>
          </a:bodyPr>
          <a:lstStyle/>
          <a:p>
            <a:r>
              <a:rPr lang="de-DE" b="1" dirty="0" err="1">
                <a:solidFill>
                  <a:srgbClr val="C00000"/>
                </a:solidFill>
              </a:rPr>
              <a:t>Where</a:t>
            </a:r>
            <a:r>
              <a:rPr lang="de-DE" b="1" dirty="0">
                <a:solidFill>
                  <a:srgbClr val="C00000"/>
                </a:solidFill>
              </a:rPr>
              <a:t> </a:t>
            </a:r>
            <a:r>
              <a:rPr lang="de-DE" b="1" dirty="0" err="1">
                <a:solidFill>
                  <a:srgbClr val="C00000"/>
                </a:solidFill>
              </a:rPr>
              <a:t>does</a:t>
            </a:r>
            <a:r>
              <a:rPr lang="de-DE" b="1" dirty="0">
                <a:solidFill>
                  <a:srgbClr val="C00000"/>
                </a:solidFill>
              </a:rPr>
              <a:t> </a:t>
            </a:r>
            <a:r>
              <a:rPr lang="de-DE" b="1" dirty="0" err="1">
                <a:solidFill>
                  <a:srgbClr val="C00000"/>
                </a:solidFill>
              </a:rPr>
              <a:t>this</a:t>
            </a:r>
            <a:r>
              <a:rPr lang="de-DE" b="1" dirty="0">
                <a:solidFill>
                  <a:srgbClr val="C00000"/>
                </a:solidFill>
              </a:rPr>
              <a:t> </a:t>
            </a:r>
            <a:r>
              <a:rPr lang="de-DE" b="1" dirty="0" err="1">
                <a:solidFill>
                  <a:srgbClr val="C00000"/>
                </a:solidFill>
              </a:rPr>
              <a:t>data</a:t>
            </a:r>
            <a:r>
              <a:rPr lang="de-DE" b="1" dirty="0">
                <a:solidFill>
                  <a:srgbClr val="C00000"/>
                </a:solidFill>
              </a:rPr>
              <a:t> </a:t>
            </a:r>
            <a:r>
              <a:rPr lang="de-DE" b="1" dirty="0" err="1">
                <a:solidFill>
                  <a:srgbClr val="C00000"/>
                </a:solidFill>
              </a:rPr>
              <a:t>come</a:t>
            </a:r>
            <a:r>
              <a:rPr lang="de-DE" b="1" dirty="0">
                <a:solidFill>
                  <a:srgbClr val="C00000"/>
                </a:solidFill>
              </a:rPr>
              <a:t> </a:t>
            </a:r>
            <a:r>
              <a:rPr lang="de-DE" b="1" dirty="0" err="1">
                <a:solidFill>
                  <a:srgbClr val="C00000"/>
                </a:solidFill>
              </a:rPr>
              <a:t>from</a:t>
            </a:r>
            <a:r>
              <a:rPr lang="de-DE" b="1" dirty="0">
                <a:solidFill>
                  <a:srgbClr val="C00000"/>
                </a:solidFill>
              </a:rPr>
              <a:t>?</a:t>
            </a:r>
            <a:endParaRPr lang="en-DE" b="1" dirty="0">
              <a:solidFill>
                <a:srgbClr val="C00000"/>
              </a:solidFill>
            </a:endParaRPr>
          </a:p>
        </p:txBody>
      </p:sp>
    </p:spTree>
    <p:extLst>
      <p:ext uri="{BB962C8B-B14F-4D97-AF65-F5344CB8AC3E}">
        <p14:creationId xmlns:p14="http://schemas.microsoft.com/office/powerpoint/2010/main" val="108812765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E0328-29F4-2A40-D8E2-3CBE936426D1}"/>
              </a:ext>
            </a:extLst>
          </p:cNvPr>
          <p:cNvSpPr>
            <a:spLocks noGrp="1"/>
          </p:cNvSpPr>
          <p:nvPr>
            <p:ph type="title"/>
          </p:nvPr>
        </p:nvSpPr>
        <p:spPr/>
        <p:txBody>
          <a:bodyPr/>
          <a:lstStyle/>
          <a:p>
            <a:r>
              <a:rPr lang="de-DE" dirty="0" err="1"/>
              <a:t>Organization</a:t>
            </a:r>
            <a:endParaRPr lang="en-DE" dirty="0"/>
          </a:p>
        </p:txBody>
      </p:sp>
      <p:sp>
        <p:nvSpPr>
          <p:cNvPr id="4" name="Footer Placeholder 3">
            <a:extLst>
              <a:ext uri="{FF2B5EF4-FFF2-40B4-BE49-F238E27FC236}">
                <a16:creationId xmlns:a16="http://schemas.microsoft.com/office/drawing/2014/main" id="{034C1309-7CBE-627F-D54D-E68F82EC25EE}"/>
              </a:ext>
            </a:extLst>
          </p:cNvPr>
          <p:cNvSpPr>
            <a:spLocks noGrp="1"/>
          </p:cNvSpPr>
          <p:nvPr>
            <p:ph type="ftr" sz="quarter" idx="11"/>
          </p:nvPr>
        </p:nvSpPr>
        <p:spPr/>
        <p:txBody>
          <a:bodyPr/>
          <a:lstStyle/>
          <a:p>
            <a:r>
              <a:rPr lang="en-US"/>
              <a:t>June 2023, v. 2.0, CC BY-SA 4.0</a:t>
            </a:r>
          </a:p>
        </p:txBody>
      </p:sp>
      <p:sp>
        <p:nvSpPr>
          <p:cNvPr id="5" name="Rectangle 4">
            <a:extLst>
              <a:ext uri="{FF2B5EF4-FFF2-40B4-BE49-F238E27FC236}">
                <a16:creationId xmlns:a16="http://schemas.microsoft.com/office/drawing/2014/main" id="{4580E992-F98B-F892-8284-5890ECF74AF2}"/>
              </a:ext>
            </a:extLst>
          </p:cNvPr>
          <p:cNvSpPr/>
          <p:nvPr/>
        </p:nvSpPr>
        <p:spPr>
          <a:xfrm>
            <a:off x="7567747" y="1339780"/>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Research folder</a:t>
            </a:r>
          </a:p>
        </p:txBody>
      </p:sp>
      <p:sp>
        <p:nvSpPr>
          <p:cNvPr id="6" name="Rectangle 5">
            <a:extLst>
              <a:ext uri="{FF2B5EF4-FFF2-40B4-BE49-F238E27FC236}">
                <a16:creationId xmlns:a16="http://schemas.microsoft.com/office/drawing/2014/main" id="{55D99B61-F1BE-05D3-5022-F21178DF17AA}"/>
              </a:ext>
            </a:extLst>
          </p:cNvPr>
          <p:cNvSpPr/>
          <p:nvPr/>
        </p:nvSpPr>
        <p:spPr>
          <a:xfrm>
            <a:off x="7929152" y="2202112"/>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model</a:t>
            </a:r>
          </a:p>
        </p:txBody>
      </p:sp>
      <p:sp>
        <p:nvSpPr>
          <p:cNvPr id="7" name="Rectangle 6">
            <a:extLst>
              <a:ext uri="{FF2B5EF4-FFF2-40B4-BE49-F238E27FC236}">
                <a16:creationId xmlns:a16="http://schemas.microsoft.com/office/drawing/2014/main" id="{CAA37C8B-2024-5856-7FB3-25059A123503}"/>
              </a:ext>
            </a:extLst>
          </p:cNvPr>
          <p:cNvSpPr/>
          <p:nvPr/>
        </p:nvSpPr>
        <p:spPr>
          <a:xfrm>
            <a:off x="7924798" y="2633278"/>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projects</a:t>
            </a:r>
          </a:p>
        </p:txBody>
      </p:sp>
      <p:sp>
        <p:nvSpPr>
          <p:cNvPr id="8" name="Rectangle 7">
            <a:extLst>
              <a:ext uri="{FF2B5EF4-FFF2-40B4-BE49-F238E27FC236}">
                <a16:creationId xmlns:a16="http://schemas.microsoft.com/office/drawing/2014/main" id="{3AA6A26E-ED58-36D8-C076-A6093486CB12}"/>
              </a:ext>
            </a:extLst>
          </p:cNvPr>
          <p:cNvSpPr/>
          <p:nvPr/>
        </p:nvSpPr>
        <p:spPr>
          <a:xfrm>
            <a:off x="8255724" y="3064444"/>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H" dirty="0">
                <a:latin typeface="Courier New" panose="02070309020205020404" pitchFamily="49" charset="0"/>
                <a:cs typeface="Courier New" panose="02070309020205020404" pitchFamily="49" charset="0"/>
              </a:rPr>
              <a:t>project_1</a:t>
            </a:r>
            <a:endParaRPr lang="en-DE" dirty="0">
              <a:latin typeface="Courier New" panose="02070309020205020404" pitchFamily="49" charset="0"/>
              <a:cs typeface="Courier New" panose="02070309020205020404" pitchFamily="49" charset="0"/>
            </a:endParaRPr>
          </a:p>
        </p:txBody>
      </p:sp>
      <p:sp>
        <p:nvSpPr>
          <p:cNvPr id="9" name="Rectangle 8">
            <a:extLst>
              <a:ext uri="{FF2B5EF4-FFF2-40B4-BE49-F238E27FC236}">
                <a16:creationId xmlns:a16="http://schemas.microsoft.com/office/drawing/2014/main" id="{63899A72-A85E-5F5B-16C7-3173E79AD31F}"/>
              </a:ext>
            </a:extLst>
          </p:cNvPr>
          <p:cNvSpPr/>
          <p:nvPr/>
        </p:nvSpPr>
        <p:spPr>
          <a:xfrm>
            <a:off x="8608426" y="3495610"/>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a:latin typeface="Courier New" panose="02070309020205020404" pitchFamily="49" charset="0"/>
                <a:cs typeface="Courier New" panose="02070309020205020404" pitchFamily="49" charset="0"/>
              </a:rPr>
              <a:t>22_08_30_</a:t>
            </a:r>
            <a:r>
              <a:rPr lang="fr-CH" dirty="0" err="1">
                <a:latin typeface="Courier New" panose="02070309020205020404" pitchFamily="49" charset="0"/>
                <a:cs typeface="Courier New" panose="02070309020205020404" pitchFamily="49" charset="0"/>
              </a:rPr>
              <a:t>experiment</a:t>
            </a:r>
            <a:endParaRPr lang="en-DE" dirty="0">
              <a:latin typeface="Courier New" panose="02070309020205020404" pitchFamily="49" charset="0"/>
              <a:cs typeface="Courier New" panose="02070309020205020404" pitchFamily="49" charset="0"/>
            </a:endParaRPr>
          </a:p>
        </p:txBody>
      </p:sp>
      <p:sp>
        <p:nvSpPr>
          <p:cNvPr id="10" name="Rectangle 9">
            <a:extLst>
              <a:ext uri="{FF2B5EF4-FFF2-40B4-BE49-F238E27FC236}">
                <a16:creationId xmlns:a16="http://schemas.microsoft.com/office/drawing/2014/main" id="{155191A7-7EDA-D7BB-8610-F311A54DB041}"/>
              </a:ext>
            </a:extLst>
          </p:cNvPr>
          <p:cNvSpPr/>
          <p:nvPr/>
        </p:nvSpPr>
        <p:spPr>
          <a:xfrm>
            <a:off x="8608426" y="3926776"/>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a:latin typeface="Courier New" panose="02070309020205020404" pitchFamily="49" charset="0"/>
                <a:cs typeface="Courier New" panose="02070309020205020404" pitchFamily="49" charset="0"/>
              </a:rPr>
              <a:t>22_09_01_</a:t>
            </a:r>
            <a:r>
              <a:rPr lang="fr-CH" dirty="0" err="1">
                <a:latin typeface="Courier New" panose="02070309020205020404" pitchFamily="49" charset="0"/>
                <a:cs typeface="Courier New" panose="02070309020205020404" pitchFamily="49" charset="0"/>
              </a:rPr>
              <a:t>experiment</a:t>
            </a:r>
            <a:endParaRPr lang="en-DE" dirty="0">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716DF46A-FFCE-E4CA-A78E-F12253414C42}"/>
              </a:ext>
            </a:extLst>
          </p:cNvPr>
          <p:cNvSpPr/>
          <p:nvPr/>
        </p:nvSpPr>
        <p:spPr>
          <a:xfrm>
            <a:off x="8926284" y="4357942"/>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(1) </a:t>
            </a:r>
            <a:r>
              <a:rPr lang="de-DE" dirty="0" err="1">
                <a:solidFill>
                  <a:srgbClr val="002060"/>
                </a:solidFill>
                <a:latin typeface="Courier New" panose="02070309020205020404" pitchFamily="49" charset="0"/>
                <a:cs typeface="Courier New" panose="02070309020205020404" pitchFamily="49" charset="0"/>
              </a:rPr>
              <a:t>run.py</a:t>
            </a:r>
            <a:endParaRPr lang="en-DE" dirty="0">
              <a:solidFill>
                <a:srgbClr val="002060"/>
              </a:solidFill>
              <a:latin typeface="Courier New" panose="02070309020205020404" pitchFamily="49" charset="0"/>
              <a:cs typeface="Courier New" panose="02070309020205020404" pitchFamily="49" charset="0"/>
            </a:endParaRPr>
          </a:p>
        </p:txBody>
      </p:sp>
      <p:sp>
        <p:nvSpPr>
          <p:cNvPr id="12" name="Rectangle 11">
            <a:extLst>
              <a:ext uri="{FF2B5EF4-FFF2-40B4-BE49-F238E27FC236}">
                <a16:creationId xmlns:a16="http://schemas.microsoft.com/office/drawing/2014/main" id="{18560371-910A-E151-5E17-580BE5DC1DD4}"/>
              </a:ext>
            </a:extLst>
          </p:cNvPr>
          <p:cNvSpPr/>
          <p:nvPr/>
        </p:nvSpPr>
        <p:spPr>
          <a:xfrm>
            <a:off x="8926284" y="4789108"/>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(2) </a:t>
            </a:r>
            <a:r>
              <a:rPr lang="en-GB" dirty="0" err="1">
                <a:solidFill>
                  <a:srgbClr val="002060"/>
                </a:solidFill>
                <a:latin typeface="Courier New" panose="02070309020205020404" pitchFamily="49" charset="0"/>
                <a:cs typeface="Courier New" panose="02070309020205020404" pitchFamily="49" charset="0"/>
              </a:rPr>
              <a:t>i</a:t>
            </a:r>
            <a:r>
              <a:rPr lang="en-DE" dirty="0">
                <a:solidFill>
                  <a:srgbClr val="002060"/>
                </a:solidFill>
                <a:latin typeface="Courier New" panose="02070309020205020404" pitchFamily="49" charset="0"/>
                <a:cs typeface="Courier New" panose="02070309020205020404" pitchFamily="49" charset="0"/>
              </a:rPr>
              <a:t>nputs.json</a:t>
            </a:r>
          </a:p>
        </p:txBody>
      </p:sp>
      <p:sp>
        <p:nvSpPr>
          <p:cNvPr id="13" name="Rectangle 12">
            <a:extLst>
              <a:ext uri="{FF2B5EF4-FFF2-40B4-BE49-F238E27FC236}">
                <a16:creationId xmlns:a16="http://schemas.microsoft.com/office/drawing/2014/main" id="{A9769DD3-EBB2-B624-5FAA-77CFAF8C747E}"/>
              </a:ext>
            </a:extLst>
          </p:cNvPr>
          <p:cNvSpPr/>
          <p:nvPr/>
        </p:nvSpPr>
        <p:spPr>
          <a:xfrm>
            <a:off x="7924798" y="1770946"/>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data</a:t>
            </a:r>
          </a:p>
        </p:txBody>
      </p:sp>
      <p:sp>
        <p:nvSpPr>
          <p:cNvPr id="14" name="Rectangle 13">
            <a:extLst>
              <a:ext uri="{FF2B5EF4-FFF2-40B4-BE49-F238E27FC236}">
                <a16:creationId xmlns:a16="http://schemas.microsoft.com/office/drawing/2014/main" id="{5E997D13-768E-73F4-CB3F-D4D5DB259E47}"/>
              </a:ext>
            </a:extLst>
          </p:cNvPr>
          <p:cNvSpPr/>
          <p:nvPr/>
        </p:nvSpPr>
        <p:spPr>
          <a:xfrm>
            <a:off x="8926284" y="5220274"/>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dirty="0">
                <a:solidFill>
                  <a:srgbClr val="002060"/>
                </a:solidFill>
                <a:latin typeface="Courier New" panose="02070309020205020404" pitchFamily="49" charset="0"/>
                <a:cs typeface="Courier New" panose="02070309020205020404" pitchFamily="49" charset="0"/>
              </a:rPr>
              <a:t>(3) meta.txt</a:t>
            </a:r>
          </a:p>
        </p:txBody>
      </p:sp>
      <p:sp>
        <p:nvSpPr>
          <p:cNvPr id="15" name="Rectangle 14">
            <a:extLst>
              <a:ext uri="{FF2B5EF4-FFF2-40B4-BE49-F238E27FC236}">
                <a16:creationId xmlns:a16="http://schemas.microsoft.com/office/drawing/2014/main" id="{07CC2930-A6C1-E470-75FE-D7F00D62ADB2}"/>
              </a:ext>
            </a:extLst>
          </p:cNvPr>
          <p:cNvSpPr/>
          <p:nvPr/>
        </p:nvSpPr>
        <p:spPr>
          <a:xfrm>
            <a:off x="8926284" y="5651441"/>
            <a:ext cx="2908364"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(4) </a:t>
            </a:r>
            <a:r>
              <a:rPr lang="de-DE" dirty="0" err="1">
                <a:solidFill>
                  <a:srgbClr val="002060"/>
                </a:solidFill>
                <a:latin typeface="Courier New" panose="02070309020205020404" pitchFamily="49" charset="0"/>
                <a:cs typeface="Courier New" panose="02070309020205020404" pitchFamily="49" charset="0"/>
              </a:rPr>
              <a:t>result.npy</a:t>
            </a:r>
            <a:endParaRPr lang="en-DE" dirty="0">
              <a:solidFill>
                <a:srgbClr val="002060"/>
              </a:solidFill>
              <a:latin typeface="Courier New" panose="02070309020205020404" pitchFamily="49" charset="0"/>
              <a:cs typeface="Courier New" panose="02070309020205020404" pitchFamily="49" charset="0"/>
            </a:endParaRPr>
          </a:p>
        </p:txBody>
      </p:sp>
      <p:cxnSp>
        <p:nvCxnSpPr>
          <p:cNvPr id="18" name="Straight Connector 17">
            <a:extLst>
              <a:ext uri="{FF2B5EF4-FFF2-40B4-BE49-F238E27FC236}">
                <a16:creationId xmlns:a16="http://schemas.microsoft.com/office/drawing/2014/main" id="{374F7AC3-B4F9-E408-81D8-9F29838277E6}"/>
              </a:ext>
            </a:extLst>
          </p:cNvPr>
          <p:cNvCxnSpPr>
            <a:cxnSpLocks/>
          </p:cNvCxnSpPr>
          <p:nvPr/>
        </p:nvCxnSpPr>
        <p:spPr>
          <a:xfrm>
            <a:off x="7593872" y="1763363"/>
            <a:ext cx="0" cy="459298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458C8B4-5C17-C9D1-7B2F-3E684BDCD00C}"/>
              </a:ext>
            </a:extLst>
          </p:cNvPr>
          <p:cNvCxnSpPr>
            <a:cxnSpLocks/>
          </p:cNvCxnSpPr>
          <p:nvPr/>
        </p:nvCxnSpPr>
        <p:spPr>
          <a:xfrm>
            <a:off x="7955276" y="3060743"/>
            <a:ext cx="0" cy="329560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97780C-168D-0136-9F0F-E108F16F4669}"/>
              </a:ext>
            </a:extLst>
          </p:cNvPr>
          <p:cNvCxnSpPr>
            <a:cxnSpLocks/>
          </p:cNvCxnSpPr>
          <p:nvPr/>
        </p:nvCxnSpPr>
        <p:spPr>
          <a:xfrm>
            <a:off x="8281851" y="3429000"/>
            <a:ext cx="0" cy="2927350"/>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0EE1B09-D217-7E47-812A-5B84272CC8A0}"/>
              </a:ext>
            </a:extLst>
          </p:cNvPr>
          <p:cNvCxnSpPr>
            <a:cxnSpLocks/>
          </p:cNvCxnSpPr>
          <p:nvPr/>
        </p:nvCxnSpPr>
        <p:spPr>
          <a:xfrm>
            <a:off x="8634548" y="4282629"/>
            <a:ext cx="0" cy="2073721"/>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BAD115C-54FB-AD18-51DC-ED39B826E0DC}"/>
              </a:ext>
            </a:extLst>
          </p:cNvPr>
          <p:cNvSpPr/>
          <p:nvPr/>
        </p:nvSpPr>
        <p:spPr>
          <a:xfrm>
            <a:off x="8943706" y="6080815"/>
            <a:ext cx="2890942" cy="27553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(5) </a:t>
            </a:r>
            <a:r>
              <a:rPr lang="de-DE" dirty="0" err="1">
                <a:solidFill>
                  <a:srgbClr val="002060"/>
                </a:solidFill>
                <a:latin typeface="Courier New" panose="02070309020205020404" pitchFamily="49" charset="0"/>
                <a:cs typeface="Courier New" panose="02070309020205020404" pitchFamily="49" charset="0"/>
              </a:rPr>
              <a:t>visualize.ipynb</a:t>
            </a:r>
            <a:endParaRPr lang="en-DE" dirty="0">
              <a:solidFill>
                <a:srgbClr val="002060"/>
              </a:solidFill>
              <a:latin typeface="Courier New" panose="02070309020205020404" pitchFamily="49" charset="0"/>
              <a:cs typeface="Courier New" panose="02070309020205020404" pitchFamily="49" charset="0"/>
            </a:endParaRPr>
          </a:p>
        </p:txBody>
      </p:sp>
      <p:sp>
        <p:nvSpPr>
          <p:cNvPr id="20" name="TextBox 19">
            <a:extLst>
              <a:ext uri="{FF2B5EF4-FFF2-40B4-BE49-F238E27FC236}">
                <a16:creationId xmlns:a16="http://schemas.microsoft.com/office/drawing/2014/main" id="{A19AEDA4-8A54-0154-9A61-DE1884820F35}"/>
              </a:ext>
            </a:extLst>
          </p:cNvPr>
          <p:cNvSpPr txBox="1"/>
          <p:nvPr/>
        </p:nvSpPr>
        <p:spPr>
          <a:xfrm>
            <a:off x="552718" y="2005907"/>
            <a:ext cx="4834890" cy="2766911"/>
          </a:xfrm>
          <a:prstGeom prst="rect">
            <a:avLst/>
          </a:prstGeom>
          <a:noFill/>
        </p:spPr>
        <p:txBody>
          <a:bodyPr wrap="square">
            <a:spAutoFit/>
          </a:bodyPr>
          <a:lstStyle/>
          <a:p>
            <a:pPr marL="342900" indent="-342900">
              <a:lnSpc>
                <a:spcPct val="150000"/>
              </a:lnSpc>
              <a:buFont typeface="+mj-lt"/>
              <a:buAutoNum type="arabicPeriod"/>
            </a:pPr>
            <a:r>
              <a:rPr lang="en-DE" sz="4000" dirty="0">
                <a:solidFill>
                  <a:schemeClr val="bg2">
                    <a:lumMod val="90000"/>
                  </a:schemeClr>
                </a:solidFill>
              </a:rPr>
              <a:t> Provenance</a:t>
            </a:r>
          </a:p>
          <a:p>
            <a:pPr marL="342900" indent="-342900">
              <a:lnSpc>
                <a:spcPct val="150000"/>
              </a:lnSpc>
              <a:buFont typeface="+mj-lt"/>
              <a:buAutoNum type="arabicPeriod"/>
            </a:pPr>
            <a:r>
              <a:rPr lang="en-DE" sz="4000" dirty="0"/>
              <a:t> Reproducibility</a:t>
            </a:r>
          </a:p>
          <a:p>
            <a:pPr marL="342900" indent="-342900">
              <a:lnSpc>
                <a:spcPct val="150000"/>
              </a:lnSpc>
              <a:buFont typeface="+mj-lt"/>
              <a:buAutoNum type="arabicPeriod"/>
            </a:pPr>
            <a:r>
              <a:rPr lang="en-DE" sz="4000" dirty="0">
                <a:solidFill>
                  <a:schemeClr val="bg2">
                    <a:lumMod val="90000"/>
                  </a:schemeClr>
                </a:solidFill>
              </a:rPr>
              <a:t> Organization</a:t>
            </a:r>
          </a:p>
        </p:txBody>
      </p:sp>
      <p:cxnSp>
        <p:nvCxnSpPr>
          <p:cNvPr id="3" name="Straight Arrow Connector 2">
            <a:extLst>
              <a:ext uri="{FF2B5EF4-FFF2-40B4-BE49-F238E27FC236}">
                <a16:creationId xmlns:a16="http://schemas.microsoft.com/office/drawing/2014/main" id="{66461EBF-7BF7-1DE5-5CA0-1BCD16686E48}"/>
              </a:ext>
            </a:extLst>
          </p:cNvPr>
          <p:cNvCxnSpPr/>
          <p:nvPr/>
        </p:nvCxnSpPr>
        <p:spPr>
          <a:xfrm>
            <a:off x="3840480" y="2633278"/>
            <a:ext cx="4663440" cy="1000099"/>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CC29D6C7-CD99-DEF1-FF57-A55C4A1E5D96}"/>
              </a:ext>
            </a:extLst>
          </p:cNvPr>
          <p:cNvCxnSpPr>
            <a:cxnSpLocks/>
          </p:cNvCxnSpPr>
          <p:nvPr/>
        </p:nvCxnSpPr>
        <p:spPr>
          <a:xfrm>
            <a:off x="3840480" y="2702162"/>
            <a:ext cx="4962698" cy="2654088"/>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8F142D8-FD30-CC50-E494-3F25F793B8E3}"/>
              </a:ext>
            </a:extLst>
          </p:cNvPr>
          <p:cNvCxnSpPr>
            <a:cxnSpLocks/>
          </p:cNvCxnSpPr>
          <p:nvPr/>
        </p:nvCxnSpPr>
        <p:spPr>
          <a:xfrm flipV="1">
            <a:off x="3877462" y="1912317"/>
            <a:ext cx="3911563" cy="644660"/>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259FF87-8880-7C14-B736-7BC66DA7A28F}"/>
              </a:ext>
            </a:extLst>
          </p:cNvPr>
          <p:cNvCxnSpPr>
            <a:cxnSpLocks/>
          </p:cNvCxnSpPr>
          <p:nvPr/>
        </p:nvCxnSpPr>
        <p:spPr>
          <a:xfrm>
            <a:off x="3840480" y="2806262"/>
            <a:ext cx="4962698" cy="2963917"/>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98E9E40-D034-0645-D6BF-C812C84602FA}"/>
              </a:ext>
            </a:extLst>
          </p:cNvPr>
          <p:cNvCxnSpPr>
            <a:cxnSpLocks/>
          </p:cNvCxnSpPr>
          <p:nvPr/>
        </p:nvCxnSpPr>
        <p:spPr>
          <a:xfrm>
            <a:off x="4347556" y="3536184"/>
            <a:ext cx="4513814" cy="1312399"/>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06AB1152-708D-D37B-4102-12C89D5D502A}"/>
              </a:ext>
            </a:extLst>
          </p:cNvPr>
          <p:cNvCxnSpPr>
            <a:cxnSpLocks/>
          </p:cNvCxnSpPr>
          <p:nvPr/>
        </p:nvCxnSpPr>
        <p:spPr>
          <a:xfrm>
            <a:off x="4344161" y="3615514"/>
            <a:ext cx="4459017" cy="2146957"/>
          </a:xfrm>
          <a:prstGeom prst="straightConnector1">
            <a:avLst/>
          </a:prstGeom>
          <a:ln w="539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C49B665-9370-F2DD-A345-D9F77327E7D6}"/>
              </a:ext>
            </a:extLst>
          </p:cNvPr>
          <p:cNvCxnSpPr>
            <a:cxnSpLocks/>
          </p:cNvCxnSpPr>
          <p:nvPr/>
        </p:nvCxnSpPr>
        <p:spPr>
          <a:xfrm flipV="1">
            <a:off x="4344161" y="2363443"/>
            <a:ext cx="3444864" cy="1114603"/>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782AB06B-2FD3-636D-BD7B-89BF883FF837}"/>
              </a:ext>
            </a:extLst>
          </p:cNvPr>
          <p:cNvCxnSpPr>
            <a:cxnSpLocks/>
          </p:cNvCxnSpPr>
          <p:nvPr/>
        </p:nvCxnSpPr>
        <p:spPr>
          <a:xfrm>
            <a:off x="4344161" y="3633377"/>
            <a:ext cx="4486333" cy="2567726"/>
          </a:xfrm>
          <a:prstGeom prst="straightConnector1">
            <a:avLst/>
          </a:prstGeom>
          <a:ln w="539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61563F93-B539-24D3-A541-8D032CF224B0}"/>
              </a:ext>
            </a:extLst>
          </p:cNvPr>
          <p:cNvCxnSpPr>
            <a:cxnSpLocks/>
          </p:cNvCxnSpPr>
          <p:nvPr/>
        </p:nvCxnSpPr>
        <p:spPr>
          <a:xfrm>
            <a:off x="4376846" y="3538297"/>
            <a:ext cx="4484524" cy="1944655"/>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CE2EF92C-4488-6A73-4A8E-E15F98553D63}"/>
              </a:ext>
            </a:extLst>
          </p:cNvPr>
          <p:cNvSpPr txBox="1"/>
          <p:nvPr/>
        </p:nvSpPr>
        <p:spPr>
          <a:xfrm rot="20494592">
            <a:off x="4279854" y="2548996"/>
            <a:ext cx="3534937" cy="369332"/>
          </a:xfrm>
          <a:prstGeom prst="rect">
            <a:avLst/>
          </a:prstGeom>
          <a:noFill/>
        </p:spPr>
        <p:txBody>
          <a:bodyPr wrap="square" rtlCol="0">
            <a:spAutoFit/>
          </a:bodyPr>
          <a:lstStyle/>
          <a:p>
            <a:r>
              <a:rPr lang="de-DE" b="1" dirty="0"/>
              <a:t>Code </a:t>
            </a:r>
            <a:r>
              <a:rPr lang="de-DE" b="1" dirty="0" err="1"/>
              <a:t>package</a:t>
            </a:r>
            <a:r>
              <a:rPr lang="de-DE" b="1" dirty="0"/>
              <a:t> </a:t>
            </a:r>
            <a:r>
              <a:rPr lang="de-DE" b="1" dirty="0" err="1"/>
              <a:t>that</a:t>
            </a:r>
            <a:r>
              <a:rPr lang="de-DE" b="1" dirty="0"/>
              <a:t> </a:t>
            </a:r>
            <a:r>
              <a:rPr lang="de-DE" b="1" dirty="0" err="1"/>
              <a:t>can</a:t>
            </a:r>
            <a:r>
              <a:rPr lang="de-DE" b="1" dirty="0"/>
              <a:t> </a:t>
            </a:r>
            <a:r>
              <a:rPr lang="de-DE" b="1" dirty="0" err="1"/>
              <a:t>be</a:t>
            </a:r>
            <a:r>
              <a:rPr lang="de-DE" b="1" dirty="0"/>
              <a:t> </a:t>
            </a:r>
            <a:r>
              <a:rPr lang="de-DE" b="1" dirty="0" err="1"/>
              <a:t>re-used</a:t>
            </a:r>
            <a:endParaRPr lang="en-DE" b="1" dirty="0"/>
          </a:p>
        </p:txBody>
      </p:sp>
      <p:sp>
        <p:nvSpPr>
          <p:cNvPr id="36" name="TextBox 35">
            <a:extLst>
              <a:ext uri="{FF2B5EF4-FFF2-40B4-BE49-F238E27FC236}">
                <a16:creationId xmlns:a16="http://schemas.microsoft.com/office/drawing/2014/main" id="{FFCC80CB-2303-27F1-DC85-3CF2335563C1}"/>
              </a:ext>
            </a:extLst>
          </p:cNvPr>
          <p:cNvSpPr txBox="1"/>
          <p:nvPr/>
        </p:nvSpPr>
        <p:spPr>
          <a:xfrm rot="933195">
            <a:off x="4946188" y="3896155"/>
            <a:ext cx="3534937" cy="369332"/>
          </a:xfrm>
          <a:prstGeom prst="rect">
            <a:avLst/>
          </a:prstGeom>
          <a:noFill/>
        </p:spPr>
        <p:txBody>
          <a:bodyPr wrap="square" rtlCol="0">
            <a:spAutoFit/>
          </a:bodyPr>
          <a:lstStyle/>
          <a:p>
            <a:r>
              <a:rPr lang="de-DE" b="1" dirty="0"/>
              <a:t>Parameters, </a:t>
            </a:r>
            <a:r>
              <a:rPr lang="de-DE" b="1" dirty="0" err="1"/>
              <a:t>inputs</a:t>
            </a:r>
            <a:r>
              <a:rPr lang="de-DE" b="1" dirty="0"/>
              <a:t>, </a:t>
            </a:r>
            <a:r>
              <a:rPr lang="de-DE" b="1" dirty="0" err="1"/>
              <a:t>seed</a:t>
            </a:r>
            <a:r>
              <a:rPr lang="de-DE" b="1" dirty="0"/>
              <a:t> etc.</a:t>
            </a:r>
            <a:endParaRPr lang="en-DE" b="1" dirty="0"/>
          </a:p>
        </p:txBody>
      </p:sp>
      <p:sp>
        <p:nvSpPr>
          <p:cNvPr id="37" name="TextBox 36">
            <a:extLst>
              <a:ext uri="{FF2B5EF4-FFF2-40B4-BE49-F238E27FC236}">
                <a16:creationId xmlns:a16="http://schemas.microsoft.com/office/drawing/2014/main" id="{3C0C9DB8-BC0F-A7FE-EDA5-190D88EB795D}"/>
              </a:ext>
            </a:extLst>
          </p:cNvPr>
          <p:cNvSpPr txBox="1"/>
          <p:nvPr/>
        </p:nvSpPr>
        <p:spPr>
          <a:xfrm rot="1860362">
            <a:off x="4559692" y="5021094"/>
            <a:ext cx="4198669" cy="369332"/>
          </a:xfrm>
          <a:prstGeom prst="rect">
            <a:avLst/>
          </a:prstGeom>
          <a:noFill/>
        </p:spPr>
        <p:txBody>
          <a:bodyPr wrap="square" rtlCol="0">
            <a:spAutoFit/>
          </a:bodyPr>
          <a:lstStyle/>
          <a:p>
            <a:r>
              <a:rPr lang="de-DE" b="1" dirty="0" err="1">
                <a:solidFill>
                  <a:srgbClr val="C00000"/>
                </a:solidFill>
              </a:rPr>
              <a:t>How</a:t>
            </a:r>
            <a:r>
              <a:rPr lang="de-DE" b="1" dirty="0">
                <a:solidFill>
                  <a:srgbClr val="C00000"/>
                </a:solidFill>
              </a:rPr>
              <a:t> do </a:t>
            </a:r>
            <a:r>
              <a:rPr lang="de-DE" b="1" dirty="0" err="1">
                <a:solidFill>
                  <a:srgbClr val="C00000"/>
                </a:solidFill>
              </a:rPr>
              <a:t>we</a:t>
            </a:r>
            <a:r>
              <a:rPr lang="de-DE" b="1" dirty="0">
                <a:solidFill>
                  <a:srgbClr val="C00000"/>
                </a:solidFill>
              </a:rPr>
              <a:t> </a:t>
            </a:r>
            <a:r>
              <a:rPr lang="de-DE" b="1" dirty="0" err="1">
                <a:solidFill>
                  <a:srgbClr val="C00000"/>
                </a:solidFill>
              </a:rPr>
              <a:t>reproduce</a:t>
            </a:r>
            <a:r>
              <a:rPr lang="de-DE" b="1" dirty="0">
                <a:solidFill>
                  <a:srgbClr val="C00000"/>
                </a:solidFill>
              </a:rPr>
              <a:t> </a:t>
            </a:r>
            <a:r>
              <a:rPr lang="de-DE" b="1" dirty="0" err="1">
                <a:solidFill>
                  <a:srgbClr val="C00000"/>
                </a:solidFill>
              </a:rPr>
              <a:t>these</a:t>
            </a:r>
            <a:r>
              <a:rPr lang="de-DE" b="1" dirty="0">
                <a:solidFill>
                  <a:srgbClr val="C00000"/>
                </a:solidFill>
              </a:rPr>
              <a:t> </a:t>
            </a:r>
            <a:r>
              <a:rPr lang="de-DE" b="1" dirty="0" err="1">
                <a:solidFill>
                  <a:srgbClr val="C00000"/>
                </a:solidFill>
              </a:rPr>
              <a:t>results</a:t>
            </a:r>
            <a:r>
              <a:rPr lang="de-DE" b="1" dirty="0">
                <a:solidFill>
                  <a:srgbClr val="C00000"/>
                </a:solidFill>
              </a:rPr>
              <a:t>?</a:t>
            </a:r>
            <a:endParaRPr lang="en-DE" b="1" dirty="0">
              <a:solidFill>
                <a:srgbClr val="C00000"/>
              </a:solidFill>
            </a:endParaRPr>
          </a:p>
        </p:txBody>
      </p:sp>
      <p:sp>
        <p:nvSpPr>
          <p:cNvPr id="39" name="TextBox 38">
            <a:extLst>
              <a:ext uri="{FF2B5EF4-FFF2-40B4-BE49-F238E27FC236}">
                <a16:creationId xmlns:a16="http://schemas.microsoft.com/office/drawing/2014/main" id="{345716CF-F99B-9660-FEED-770B6F74A5C4}"/>
              </a:ext>
            </a:extLst>
          </p:cNvPr>
          <p:cNvSpPr txBox="1"/>
          <p:nvPr/>
        </p:nvSpPr>
        <p:spPr>
          <a:xfrm rot="1280635">
            <a:off x="6898906" y="4861170"/>
            <a:ext cx="2718264" cy="369332"/>
          </a:xfrm>
          <a:prstGeom prst="rect">
            <a:avLst/>
          </a:prstGeom>
          <a:noFill/>
        </p:spPr>
        <p:txBody>
          <a:bodyPr wrap="square" rtlCol="0">
            <a:spAutoFit/>
          </a:bodyPr>
          <a:lstStyle/>
          <a:p>
            <a:r>
              <a:rPr lang="de-DE" b="1" dirty="0"/>
              <a:t>Code </a:t>
            </a:r>
            <a:r>
              <a:rPr lang="de-DE" b="1" dirty="0" err="1"/>
              <a:t>version</a:t>
            </a:r>
            <a:r>
              <a:rPr lang="de-DE" b="1" dirty="0"/>
              <a:t>, date</a:t>
            </a:r>
            <a:endParaRPr lang="en-DE" b="1" dirty="0"/>
          </a:p>
        </p:txBody>
      </p:sp>
    </p:spTree>
    <p:extLst>
      <p:ext uri="{BB962C8B-B14F-4D97-AF65-F5344CB8AC3E}">
        <p14:creationId xmlns:p14="http://schemas.microsoft.com/office/powerpoint/2010/main" val="30258268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E0328-29F4-2A40-D8E2-3CBE936426D1}"/>
              </a:ext>
            </a:extLst>
          </p:cNvPr>
          <p:cNvSpPr>
            <a:spLocks noGrp="1"/>
          </p:cNvSpPr>
          <p:nvPr>
            <p:ph type="title"/>
          </p:nvPr>
        </p:nvSpPr>
        <p:spPr/>
        <p:txBody>
          <a:bodyPr/>
          <a:lstStyle/>
          <a:p>
            <a:r>
              <a:rPr lang="de-DE" dirty="0" err="1"/>
              <a:t>Organization</a:t>
            </a:r>
            <a:endParaRPr lang="en-DE" dirty="0"/>
          </a:p>
        </p:txBody>
      </p:sp>
      <p:sp>
        <p:nvSpPr>
          <p:cNvPr id="4" name="Footer Placeholder 3">
            <a:extLst>
              <a:ext uri="{FF2B5EF4-FFF2-40B4-BE49-F238E27FC236}">
                <a16:creationId xmlns:a16="http://schemas.microsoft.com/office/drawing/2014/main" id="{034C1309-7CBE-627F-D54D-E68F82EC25EE}"/>
              </a:ext>
            </a:extLst>
          </p:cNvPr>
          <p:cNvSpPr>
            <a:spLocks noGrp="1"/>
          </p:cNvSpPr>
          <p:nvPr>
            <p:ph type="ftr" sz="quarter" idx="11"/>
          </p:nvPr>
        </p:nvSpPr>
        <p:spPr/>
        <p:txBody>
          <a:bodyPr/>
          <a:lstStyle/>
          <a:p>
            <a:r>
              <a:rPr lang="en-US"/>
              <a:t>June 2023, v. 2.0, CC BY-SA 4.0</a:t>
            </a:r>
          </a:p>
        </p:txBody>
      </p:sp>
      <p:sp>
        <p:nvSpPr>
          <p:cNvPr id="5" name="Rectangle 4">
            <a:extLst>
              <a:ext uri="{FF2B5EF4-FFF2-40B4-BE49-F238E27FC236}">
                <a16:creationId xmlns:a16="http://schemas.microsoft.com/office/drawing/2014/main" id="{4580E992-F98B-F892-8284-5890ECF74AF2}"/>
              </a:ext>
            </a:extLst>
          </p:cNvPr>
          <p:cNvSpPr/>
          <p:nvPr/>
        </p:nvSpPr>
        <p:spPr>
          <a:xfrm>
            <a:off x="7567747" y="1339780"/>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Research folder</a:t>
            </a:r>
          </a:p>
        </p:txBody>
      </p:sp>
      <p:sp>
        <p:nvSpPr>
          <p:cNvPr id="6" name="Rectangle 5">
            <a:extLst>
              <a:ext uri="{FF2B5EF4-FFF2-40B4-BE49-F238E27FC236}">
                <a16:creationId xmlns:a16="http://schemas.microsoft.com/office/drawing/2014/main" id="{55D99B61-F1BE-05D3-5022-F21178DF17AA}"/>
              </a:ext>
            </a:extLst>
          </p:cNvPr>
          <p:cNvSpPr/>
          <p:nvPr/>
        </p:nvSpPr>
        <p:spPr>
          <a:xfrm>
            <a:off x="7929152" y="2202112"/>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model</a:t>
            </a:r>
          </a:p>
        </p:txBody>
      </p:sp>
      <p:sp>
        <p:nvSpPr>
          <p:cNvPr id="7" name="Rectangle 6">
            <a:extLst>
              <a:ext uri="{FF2B5EF4-FFF2-40B4-BE49-F238E27FC236}">
                <a16:creationId xmlns:a16="http://schemas.microsoft.com/office/drawing/2014/main" id="{CAA37C8B-2024-5856-7FB3-25059A123503}"/>
              </a:ext>
            </a:extLst>
          </p:cNvPr>
          <p:cNvSpPr/>
          <p:nvPr/>
        </p:nvSpPr>
        <p:spPr>
          <a:xfrm>
            <a:off x="7924798" y="2633278"/>
            <a:ext cx="227293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projects</a:t>
            </a:r>
          </a:p>
        </p:txBody>
      </p:sp>
      <p:sp>
        <p:nvSpPr>
          <p:cNvPr id="8" name="Rectangle 7">
            <a:extLst>
              <a:ext uri="{FF2B5EF4-FFF2-40B4-BE49-F238E27FC236}">
                <a16:creationId xmlns:a16="http://schemas.microsoft.com/office/drawing/2014/main" id="{3AA6A26E-ED58-36D8-C076-A6093486CB12}"/>
              </a:ext>
            </a:extLst>
          </p:cNvPr>
          <p:cNvSpPr/>
          <p:nvPr/>
        </p:nvSpPr>
        <p:spPr>
          <a:xfrm>
            <a:off x="8255724" y="3064444"/>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H" dirty="0">
                <a:latin typeface="Courier New" panose="02070309020205020404" pitchFamily="49" charset="0"/>
                <a:cs typeface="Courier New" panose="02070309020205020404" pitchFamily="49" charset="0"/>
              </a:rPr>
              <a:t>project_1</a:t>
            </a:r>
            <a:endParaRPr lang="en-DE" dirty="0">
              <a:latin typeface="Courier New" panose="02070309020205020404" pitchFamily="49" charset="0"/>
              <a:cs typeface="Courier New" panose="02070309020205020404" pitchFamily="49" charset="0"/>
            </a:endParaRPr>
          </a:p>
        </p:txBody>
      </p:sp>
      <p:sp>
        <p:nvSpPr>
          <p:cNvPr id="9" name="Rectangle 8">
            <a:extLst>
              <a:ext uri="{FF2B5EF4-FFF2-40B4-BE49-F238E27FC236}">
                <a16:creationId xmlns:a16="http://schemas.microsoft.com/office/drawing/2014/main" id="{63899A72-A85E-5F5B-16C7-3173E79AD31F}"/>
              </a:ext>
            </a:extLst>
          </p:cNvPr>
          <p:cNvSpPr/>
          <p:nvPr/>
        </p:nvSpPr>
        <p:spPr>
          <a:xfrm>
            <a:off x="8608426" y="3495610"/>
            <a:ext cx="2943498"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a:latin typeface="Courier New" panose="02070309020205020404" pitchFamily="49" charset="0"/>
                <a:cs typeface="Courier New" panose="02070309020205020404" pitchFamily="49" charset="0"/>
              </a:rPr>
              <a:t>22_08_30_</a:t>
            </a:r>
            <a:r>
              <a:rPr lang="fr-CH" dirty="0" err="1">
                <a:latin typeface="Courier New" panose="02070309020205020404" pitchFamily="49" charset="0"/>
                <a:cs typeface="Courier New" panose="02070309020205020404" pitchFamily="49" charset="0"/>
              </a:rPr>
              <a:t>experiment</a:t>
            </a:r>
            <a:endParaRPr lang="en-DE" dirty="0">
              <a:latin typeface="Courier New" panose="02070309020205020404" pitchFamily="49" charset="0"/>
              <a:cs typeface="Courier New" panose="02070309020205020404" pitchFamily="49" charset="0"/>
            </a:endParaRPr>
          </a:p>
        </p:txBody>
      </p:sp>
      <p:sp>
        <p:nvSpPr>
          <p:cNvPr id="10" name="Rectangle 9">
            <a:extLst>
              <a:ext uri="{FF2B5EF4-FFF2-40B4-BE49-F238E27FC236}">
                <a16:creationId xmlns:a16="http://schemas.microsoft.com/office/drawing/2014/main" id="{155191A7-7EDA-D7BB-8610-F311A54DB041}"/>
              </a:ext>
            </a:extLst>
          </p:cNvPr>
          <p:cNvSpPr/>
          <p:nvPr/>
        </p:nvSpPr>
        <p:spPr>
          <a:xfrm>
            <a:off x="8608426" y="3926776"/>
            <a:ext cx="2943498" cy="2755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a:latin typeface="Courier New" panose="02070309020205020404" pitchFamily="49" charset="0"/>
                <a:cs typeface="Courier New" panose="02070309020205020404" pitchFamily="49" charset="0"/>
              </a:rPr>
              <a:t>22_09_01_</a:t>
            </a:r>
            <a:r>
              <a:rPr lang="fr-CH" dirty="0" err="1">
                <a:latin typeface="Courier New" panose="02070309020205020404" pitchFamily="49" charset="0"/>
                <a:cs typeface="Courier New" panose="02070309020205020404" pitchFamily="49" charset="0"/>
              </a:rPr>
              <a:t>experiment</a:t>
            </a:r>
            <a:endParaRPr lang="en-DE" dirty="0">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716DF46A-FFCE-E4CA-A78E-F12253414C42}"/>
              </a:ext>
            </a:extLst>
          </p:cNvPr>
          <p:cNvSpPr/>
          <p:nvPr/>
        </p:nvSpPr>
        <p:spPr>
          <a:xfrm>
            <a:off x="8926284" y="4357942"/>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(1) </a:t>
            </a:r>
            <a:r>
              <a:rPr lang="de-DE" dirty="0" err="1">
                <a:solidFill>
                  <a:srgbClr val="002060"/>
                </a:solidFill>
                <a:latin typeface="Courier New" panose="02070309020205020404" pitchFamily="49" charset="0"/>
                <a:cs typeface="Courier New" panose="02070309020205020404" pitchFamily="49" charset="0"/>
              </a:rPr>
              <a:t>run.py</a:t>
            </a:r>
            <a:endParaRPr lang="en-DE" dirty="0">
              <a:solidFill>
                <a:srgbClr val="002060"/>
              </a:solidFill>
              <a:latin typeface="Courier New" panose="02070309020205020404" pitchFamily="49" charset="0"/>
              <a:cs typeface="Courier New" panose="02070309020205020404" pitchFamily="49" charset="0"/>
            </a:endParaRPr>
          </a:p>
        </p:txBody>
      </p:sp>
      <p:sp>
        <p:nvSpPr>
          <p:cNvPr id="12" name="Rectangle 11">
            <a:extLst>
              <a:ext uri="{FF2B5EF4-FFF2-40B4-BE49-F238E27FC236}">
                <a16:creationId xmlns:a16="http://schemas.microsoft.com/office/drawing/2014/main" id="{18560371-910A-E151-5E17-580BE5DC1DD4}"/>
              </a:ext>
            </a:extLst>
          </p:cNvPr>
          <p:cNvSpPr/>
          <p:nvPr/>
        </p:nvSpPr>
        <p:spPr>
          <a:xfrm>
            <a:off x="8926284" y="4789108"/>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(2) </a:t>
            </a:r>
            <a:r>
              <a:rPr lang="en-GB" dirty="0" err="1">
                <a:solidFill>
                  <a:srgbClr val="002060"/>
                </a:solidFill>
                <a:latin typeface="Courier New" panose="02070309020205020404" pitchFamily="49" charset="0"/>
                <a:cs typeface="Courier New" panose="02070309020205020404" pitchFamily="49" charset="0"/>
              </a:rPr>
              <a:t>i</a:t>
            </a:r>
            <a:r>
              <a:rPr lang="en-DE" dirty="0">
                <a:solidFill>
                  <a:srgbClr val="002060"/>
                </a:solidFill>
                <a:latin typeface="Courier New" panose="02070309020205020404" pitchFamily="49" charset="0"/>
                <a:cs typeface="Courier New" panose="02070309020205020404" pitchFamily="49" charset="0"/>
              </a:rPr>
              <a:t>nputs.json</a:t>
            </a:r>
          </a:p>
        </p:txBody>
      </p:sp>
      <p:sp>
        <p:nvSpPr>
          <p:cNvPr id="13" name="Rectangle 12">
            <a:extLst>
              <a:ext uri="{FF2B5EF4-FFF2-40B4-BE49-F238E27FC236}">
                <a16:creationId xmlns:a16="http://schemas.microsoft.com/office/drawing/2014/main" id="{A9769DD3-EBB2-B624-5FAA-77CFAF8C747E}"/>
              </a:ext>
            </a:extLst>
          </p:cNvPr>
          <p:cNvSpPr/>
          <p:nvPr/>
        </p:nvSpPr>
        <p:spPr>
          <a:xfrm>
            <a:off x="7924798" y="1770946"/>
            <a:ext cx="2272938" cy="2755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latin typeface="Courier New" panose="02070309020205020404" pitchFamily="49" charset="0"/>
                <a:cs typeface="Courier New" panose="02070309020205020404" pitchFamily="49" charset="0"/>
              </a:rPr>
              <a:t>data</a:t>
            </a:r>
          </a:p>
        </p:txBody>
      </p:sp>
      <p:sp>
        <p:nvSpPr>
          <p:cNvPr id="14" name="Rectangle 13">
            <a:extLst>
              <a:ext uri="{FF2B5EF4-FFF2-40B4-BE49-F238E27FC236}">
                <a16:creationId xmlns:a16="http://schemas.microsoft.com/office/drawing/2014/main" id="{5E997D13-768E-73F4-CB3F-D4D5DB259E47}"/>
              </a:ext>
            </a:extLst>
          </p:cNvPr>
          <p:cNvSpPr/>
          <p:nvPr/>
        </p:nvSpPr>
        <p:spPr>
          <a:xfrm>
            <a:off x="8926284" y="5220274"/>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dirty="0">
                <a:solidFill>
                  <a:srgbClr val="002060"/>
                </a:solidFill>
                <a:latin typeface="Courier New" panose="02070309020205020404" pitchFamily="49" charset="0"/>
                <a:cs typeface="Courier New" panose="02070309020205020404" pitchFamily="49" charset="0"/>
              </a:rPr>
              <a:t>(3) meta.txt</a:t>
            </a:r>
          </a:p>
        </p:txBody>
      </p:sp>
      <p:sp>
        <p:nvSpPr>
          <p:cNvPr id="15" name="Rectangle 14">
            <a:extLst>
              <a:ext uri="{FF2B5EF4-FFF2-40B4-BE49-F238E27FC236}">
                <a16:creationId xmlns:a16="http://schemas.microsoft.com/office/drawing/2014/main" id="{07CC2930-A6C1-E470-75FE-D7F00D62ADB2}"/>
              </a:ext>
            </a:extLst>
          </p:cNvPr>
          <p:cNvSpPr/>
          <p:nvPr/>
        </p:nvSpPr>
        <p:spPr>
          <a:xfrm>
            <a:off x="8926284" y="5651441"/>
            <a:ext cx="2908364"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(4) </a:t>
            </a:r>
            <a:r>
              <a:rPr lang="de-DE" dirty="0" err="1">
                <a:solidFill>
                  <a:srgbClr val="002060"/>
                </a:solidFill>
                <a:latin typeface="Courier New" panose="02070309020205020404" pitchFamily="49" charset="0"/>
                <a:cs typeface="Courier New" panose="02070309020205020404" pitchFamily="49" charset="0"/>
              </a:rPr>
              <a:t>result.npy</a:t>
            </a:r>
            <a:endParaRPr lang="en-DE" dirty="0">
              <a:solidFill>
                <a:srgbClr val="002060"/>
              </a:solidFill>
              <a:latin typeface="Courier New" panose="02070309020205020404" pitchFamily="49" charset="0"/>
              <a:cs typeface="Courier New" panose="02070309020205020404" pitchFamily="49" charset="0"/>
            </a:endParaRPr>
          </a:p>
        </p:txBody>
      </p:sp>
      <p:cxnSp>
        <p:nvCxnSpPr>
          <p:cNvPr id="18" name="Straight Connector 17">
            <a:extLst>
              <a:ext uri="{FF2B5EF4-FFF2-40B4-BE49-F238E27FC236}">
                <a16:creationId xmlns:a16="http://schemas.microsoft.com/office/drawing/2014/main" id="{374F7AC3-B4F9-E408-81D8-9F29838277E6}"/>
              </a:ext>
            </a:extLst>
          </p:cNvPr>
          <p:cNvCxnSpPr>
            <a:cxnSpLocks/>
          </p:cNvCxnSpPr>
          <p:nvPr/>
        </p:nvCxnSpPr>
        <p:spPr>
          <a:xfrm>
            <a:off x="7593872" y="1763363"/>
            <a:ext cx="0" cy="459298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458C8B4-5C17-C9D1-7B2F-3E684BDCD00C}"/>
              </a:ext>
            </a:extLst>
          </p:cNvPr>
          <p:cNvCxnSpPr>
            <a:cxnSpLocks/>
          </p:cNvCxnSpPr>
          <p:nvPr/>
        </p:nvCxnSpPr>
        <p:spPr>
          <a:xfrm>
            <a:off x="7955276" y="3060743"/>
            <a:ext cx="0" cy="3295607"/>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97780C-168D-0136-9F0F-E108F16F4669}"/>
              </a:ext>
            </a:extLst>
          </p:cNvPr>
          <p:cNvCxnSpPr>
            <a:cxnSpLocks/>
          </p:cNvCxnSpPr>
          <p:nvPr/>
        </p:nvCxnSpPr>
        <p:spPr>
          <a:xfrm>
            <a:off x="8281851" y="3429000"/>
            <a:ext cx="0" cy="2927350"/>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0EE1B09-D217-7E47-812A-5B84272CC8A0}"/>
              </a:ext>
            </a:extLst>
          </p:cNvPr>
          <p:cNvCxnSpPr>
            <a:cxnSpLocks/>
          </p:cNvCxnSpPr>
          <p:nvPr/>
        </p:nvCxnSpPr>
        <p:spPr>
          <a:xfrm>
            <a:off x="8634548" y="4282629"/>
            <a:ext cx="0" cy="2073721"/>
          </a:xfrm>
          <a:prstGeom prst="line">
            <a:avLst/>
          </a:prstGeom>
          <a:ln w="508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BAD115C-54FB-AD18-51DC-ED39B826E0DC}"/>
              </a:ext>
            </a:extLst>
          </p:cNvPr>
          <p:cNvSpPr/>
          <p:nvPr/>
        </p:nvSpPr>
        <p:spPr>
          <a:xfrm>
            <a:off x="8943706" y="6080815"/>
            <a:ext cx="2890942" cy="27553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dirty="0">
                <a:solidFill>
                  <a:srgbClr val="002060"/>
                </a:solidFill>
                <a:latin typeface="Courier New" panose="02070309020205020404" pitchFamily="49" charset="0"/>
                <a:cs typeface="Courier New" panose="02070309020205020404" pitchFamily="49" charset="0"/>
              </a:rPr>
              <a:t>(5) </a:t>
            </a:r>
            <a:r>
              <a:rPr lang="de-DE" dirty="0" err="1">
                <a:solidFill>
                  <a:srgbClr val="002060"/>
                </a:solidFill>
                <a:latin typeface="Courier New" panose="02070309020205020404" pitchFamily="49" charset="0"/>
                <a:cs typeface="Courier New" panose="02070309020205020404" pitchFamily="49" charset="0"/>
              </a:rPr>
              <a:t>visualize.ipynb</a:t>
            </a:r>
            <a:endParaRPr lang="en-DE" dirty="0">
              <a:solidFill>
                <a:srgbClr val="002060"/>
              </a:solidFill>
              <a:latin typeface="Courier New" panose="02070309020205020404" pitchFamily="49" charset="0"/>
              <a:cs typeface="Courier New" panose="02070309020205020404" pitchFamily="49" charset="0"/>
            </a:endParaRPr>
          </a:p>
        </p:txBody>
      </p:sp>
      <p:sp>
        <p:nvSpPr>
          <p:cNvPr id="20" name="TextBox 19">
            <a:extLst>
              <a:ext uri="{FF2B5EF4-FFF2-40B4-BE49-F238E27FC236}">
                <a16:creationId xmlns:a16="http://schemas.microsoft.com/office/drawing/2014/main" id="{A19AEDA4-8A54-0154-9A61-DE1884820F35}"/>
              </a:ext>
            </a:extLst>
          </p:cNvPr>
          <p:cNvSpPr txBox="1"/>
          <p:nvPr/>
        </p:nvSpPr>
        <p:spPr>
          <a:xfrm>
            <a:off x="552718" y="2005907"/>
            <a:ext cx="4834890" cy="2766911"/>
          </a:xfrm>
          <a:prstGeom prst="rect">
            <a:avLst/>
          </a:prstGeom>
          <a:noFill/>
        </p:spPr>
        <p:txBody>
          <a:bodyPr wrap="square">
            <a:spAutoFit/>
          </a:bodyPr>
          <a:lstStyle/>
          <a:p>
            <a:pPr marL="342900" indent="-342900">
              <a:lnSpc>
                <a:spcPct val="150000"/>
              </a:lnSpc>
              <a:buFont typeface="+mj-lt"/>
              <a:buAutoNum type="arabicPeriod"/>
            </a:pPr>
            <a:r>
              <a:rPr lang="en-DE" sz="4000" dirty="0"/>
              <a:t> Provenance</a:t>
            </a:r>
          </a:p>
          <a:p>
            <a:pPr marL="342900" indent="-342900">
              <a:lnSpc>
                <a:spcPct val="150000"/>
              </a:lnSpc>
              <a:buFont typeface="+mj-lt"/>
              <a:buAutoNum type="arabicPeriod"/>
            </a:pPr>
            <a:r>
              <a:rPr lang="en-DE" sz="4000" dirty="0"/>
              <a:t> Reproducibility</a:t>
            </a:r>
          </a:p>
          <a:p>
            <a:pPr marL="342900" indent="-342900">
              <a:lnSpc>
                <a:spcPct val="150000"/>
              </a:lnSpc>
              <a:buFont typeface="+mj-lt"/>
              <a:buAutoNum type="arabicPeriod"/>
            </a:pPr>
            <a:r>
              <a:rPr lang="en-DE" sz="4000" dirty="0"/>
              <a:t> Organization</a:t>
            </a:r>
          </a:p>
        </p:txBody>
      </p:sp>
      <p:cxnSp>
        <p:nvCxnSpPr>
          <p:cNvPr id="3" name="Straight Arrow Connector 2">
            <a:extLst>
              <a:ext uri="{FF2B5EF4-FFF2-40B4-BE49-F238E27FC236}">
                <a16:creationId xmlns:a16="http://schemas.microsoft.com/office/drawing/2014/main" id="{1C2626AD-5E8A-31FA-B5A9-EACA9FA86ACA}"/>
              </a:ext>
            </a:extLst>
          </p:cNvPr>
          <p:cNvCxnSpPr/>
          <p:nvPr/>
        </p:nvCxnSpPr>
        <p:spPr>
          <a:xfrm>
            <a:off x="3840480" y="2633278"/>
            <a:ext cx="4663440" cy="1000099"/>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A0600A1-5717-CD4A-49F8-E25312033007}"/>
              </a:ext>
            </a:extLst>
          </p:cNvPr>
          <p:cNvCxnSpPr>
            <a:cxnSpLocks/>
          </p:cNvCxnSpPr>
          <p:nvPr/>
        </p:nvCxnSpPr>
        <p:spPr>
          <a:xfrm>
            <a:off x="3840480" y="2702162"/>
            <a:ext cx="4962698" cy="2654088"/>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438F02B-EDBF-6179-89E8-81010B6B93F0}"/>
              </a:ext>
            </a:extLst>
          </p:cNvPr>
          <p:cNvCxnSpPr>
            <a:cxnSpLocks/>
          </p:cNvCxnSpPr>
          <p:nvPr/>
        </p:nvCxnSpPr>
        <p:spPr>
          <a:xfrm flipV="1">
            <a:off x="3877462" y="1912317"/>
            <a:ext cx="3911563" cy="644660"/>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38051399-D677-7083-EFCB-92D2B28645D5}"/>
              </a:ext>
            </a:extLst>
          </p:cNvPr>
          <p:cNvCxnSpPr>
            <a:cxnSpLocks/>
          </p:cNvCxnSpPr>
          <p:nvPr/>
        </p:nvCxnSpPr>
        <p:spPr>
          <a:xfrm>
            <a:off x="3840480" y="2806262"/>
            <a:ext cx="4962698" cy="2963917"/>
          </a:xfrm>
          <a:prstGeom prst="straightConnector1">
            <a:avLst/>
          </a:prstGeom>
          <a:ln w="4445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530684C3-2EA0-E9F8-6DA7-A16D0D97F4BF}"/>
              </a:ext>
            </a:extLst>
          </p:cNvPr>
          <p:cNvCxnSpPr>
            <a:cxnSpLocks/>
          </p:cNvCxnSpPr>
          <p:nvPr/>
        </p:nvCxnSpPr>
        <p:spPr>
          <a:xfrm>
            <a:off x="4347556" y="3536184"/>
            <a:ext cx="4482938" cy="1392265"/>
          </a:xfrm>
          <a:prstGeom prst="straightConnector1">
            <a:avLst/>
          </a:prstGeom>
          <a:ln w="539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C81E857-9D9B-F2D9-74DB-CA3A27B6F010}"/>
              </a:ext>
            </a:extLst>
          </p:cNvPr>
          <p:cNvCxnSpPr>
            <a:cxnSpLocks/>
          </p:cNvCxnSpPr>
          <p:nvPr/>
        </p:nvCxnSpPr>
        <p:spPr>
          <a:xfrm>
            <a:off x="4344161" y="3615514"/>
            <a:ext cx="4459017" cy="2146957"/>
          </a:xfrm>
          <a:prstGeom prst="straightConnector1">
            <a:avLst/>
          </a:prstGeom>
          <a:ln w="53975">
            <a:solidFill>
              <a:schemeClr val="bg2">
                <a:lumMod val="9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0F442D2-DDFC-A209-F5F7-A12AAD53A0A7}"/>
              </a:ext>
            </a:extLst>
          </p:cNvPr>
          <p:cNvCxnSpPr>
            <a:cxnSpLocks/>
          </p:cNvCxnSpPr>
          <p:nvPr/>
        </p:nvCxnSpPr>
        <p:spPr>
          <a:xfrm flipV="1">
            <a:off x="4344161" y="2363443"/>
            <a:ext cx="3444864" cy="1114603"/>
          </a:xfrm>
          <a:prstGeom prst="straightConnector1">
            <a:avLst/>
          </a:prstGeom>
          <a:ln w="539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5B6194B-4354-E3C4-CAE8-1B8C6726A537}"/>
              </a:ext>
            </a:extLst>
          </p:cNvPr>
          <p:cNvCxnSpPr>
            <a:cxnSpLocks/>
          </p:cNvCxnSpPr>
          <p:nvPr/>
        </p:nvCxnSpPr>
        <p:spPr>
          <a:xfrm>
            <a:off x="4344161" y="3633377"/>
            <a:ext cx="4486333" cy="2567726"/>
          </a:xfrm>
          <a:prstGeom prst="straightConnector1">
            <a:avLst/>
          </a:prstGeom>
          <a:ln w="53975">
            <a:solidFill>
              <a:schemeClr val="bg2">
                <a:lumMod val="9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39D5940B-AAE2-22B7-B65E-072737F5D093}"/>
              </a:ext>
            </a:extLst>
          </p:cNvPr>
          <p:cNvCxnSpPr>
            <a:cxnSpLocks/>
          </p:cNvCxnSpPr>
          <p:nvPr/>
        </p:nvCxnSpPr>
        <p:spPr>
          <a:xfrm>
            <a:off x="4376846" y="3538297"/>
            <a:ext cx="4453648" cy="1835816"/>
          </a:xfrm>
          <a:prstGeom prst="straightConnector1">
            <a:avLst/>
          </a:prstGeom>
          <a:ln w="539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E194BA4-5E07-5C1E-6ED0-A6E117CAA812}"/>
              </a:ext>
            </a:extLst>
          </p:cNvPr>
          <p:cNvCxnSpPr>
            <a:cxnSpLocks/>
          </p:cNvCxnSpPr>
          <p:nvPr/>
        </p:nvCxnSpPr>
        <p:spPr>
          <a:xfrm flipV="1">
            <a:off x="3895470" y="4029206"/>
            <a:ext cx="4573307" cy="431307"/>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FCEF4E63-7533-88D2-37DA-536EFFCA18C3}"/>
              </a:ext>
            </a:extLst>
          </p:cNvPr>
          <p:cNvCxnSpPr>
            <a:cxnSpLocks/>
          </p:cNvCxnSpPr>
          <p:nvPr/>
        </p:nvCxnSpPr>
        <p:spPr>
          <a:xfrm flipV="1">
            <a:off x="3936277" y="2364033"/>
            <a:ext cx="3940963" cy="2006441"/>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FA461E9-ED95-F78F-EB0A-5496011D05BC}"/>
              </a:ext>
            </a:extLst>
          </p:cNvPr>
          <p:cNvCxnSpPr>
            <a:cxnSpLocks/>
          </p:cNvCxnSpPr>
          <p:nvPr/>
        </p:nvCxnSpPr>
        <p:spPr>
          <a:xfrm flipV="1">
            <a:off x="3878725" y="1819013"/>
            <a:ext cx="3939590" cy="2502110"/>
          </a:xfrm>
          <a:prstGeom prst="straightConnector1">
            <a:avLst/>
          </a:prstGeom>
          <a:ln w="539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2264FBAF-2E7B-44BD-1EAE-BD556BF7C20F}"/>
              </a:ext>
            </a:extLst>
          </p:cNvPr>
          <p:cNvSpPr txBox="1"/>
          <p:nvPr/>
        </p:nvSpPr>
        <p:spPr>
          <a:xfrm rot="19631903">
            <a:off x="4279854" y="2548996"/>
            <a:ext cx="3534937" cy="369332"/>
          </a:xfrm>
          <a:prstGeom prst="rect">
            <a:avLst/>
          </a:prstGeom>
          <a:noFill/>
        </p:spPr>
        <p:txBody>
          <a:bodyPr wrap="square" rtlCol="0">
            <a:spAutoFit/>
          </a:bodyPr>
          <a:lstStyle/>
          <a:p>
            <a:r>
              <a:rPr lang="de-DE" b="1" dirty="0"/>
              <a:t>Split </a:t>
            </a:r>
            <a:r>
              <a:rPr lang="de-DE" b="1" dirty="0" err="1"/>
              <a:t>data</a:t>
            </a:r>
            <a:r>
              <a:rPr lang="de-DE" b="1" dirty="0"/>
              <a:t> and code</a:t>
            </a:r>
            <a:endParaRPr lang="en-DE" b="1" dirty="0"/>
          </a:p>
        </p:txBody>
      </p:sp>
      <p:sp>
        <p:nvSpPr>
          <p:cNvPr id="45" name="TextBox 44">
            <a:extLst>
              <a:ext uri="{FF2B5EF4-FFF2-40B4-BE49-F238E27FC236}">
                <a16:creationId xmlns:a16="http://schemas.microsoft.com/office/drawing/2014/main" id="{AE57BDCC-F152-0ED8-F12A-978AEA83A501}"/>
              </a:ext>
            </a:extLst>
          </p:cNvPr>
          <p:cNvSpPr txBox="1"/>
          <p:nvPr/>
        </p:nvSpPr>
        <p:spPr>
          <a:xfrm rot="19927584">
            <a:off x="5430929" y="2374536"/>
            <a:ext cx="3534937" cy="369332"/>
          </a:xfrm>
          <a:prstGeom prst="rect">
            <a:avLst/>
          </a:prstGeom>
          <a:noFill/>
        </p:spPr>
        <p:txBody>
          <a:bodyPr wrap="square" rtlCol="0">
            <a:spAutoFit/>
          </a:bodyPr>
          <a:lstStyle/>
          <a:p>
            <a:r>
              <a:rPr lang="de-DE" b="1" dirty="0"/>
              <a:t>Split code and </a:t>
            </a:r>
            <a:r>
              <a:rPr lang="de-DE" b="1" dirty="0" err="1"/>
              <a:t>analyses</a:t>
            </a:r>
            <a:endParaRPr lang="en-DE" b="1" dirty="0"/>
          </a:p>
        </p:txBody>
      </p:sp>
      <p:sp>
        <p:nvSpPr>
          <p:cNvPr id="46" name="TextBox 45">
            <a:extLst>
              <a:ext uri="{FF2B5EF4-FFF2-40B4-BE49-F238E27FC236}">
                <a16:creationId xmlns:a16="http://schemas.microsoft.com/office/drawing/2014/main" id="{0DC80611-5525-3BAA-F150-2F72B9805E4F}"/>
              </a:ext>
            </a:extLst>
          </p:cNvPr>
          <p:cNvSpPr txBox="1"/>
          <p:nvPr/>
        </p:nvSpPr>
        <p:spPr>
          <a:xfrm rot="21254091">
            <a:off x="4292194" y="3841010"/>
            <a:ext cx="5147473" cy="369332"/>
          </a:xfrm>
          <a:prstGeom prst="rect">
            <a:avLst/>
          </a:prstGeom>
          <a:noFill/>
        </p:spPr>
        <p:txBody>
          <a:bodyPr wrap="square" rtlCol="0">
            <a:spAutoFit/>
          </a:bodyPr>
          <a:lstStyle/>
          <a:p>
            <a:r>
              <a:rPr lang="de-DE" b="1" dirty="0"/>
              <a:t>Separate </a:t>
            </a:r>
            <a:r>
              <a:rPr lang="de-DE" b="1" dirty="0" err="1"/>
              <a:t>folders</a:t>
            </a:r>
            <a:r>
              <a:rPr lang="de-DE" b="1" dirty="0"/>
              <a:t> </a:t>
            </a:r>
            <a:r>
              <a:rPr lang="de-DE" b="1" dirty="0" err="1"/>
              <a:t>for</a:t>
            </a:r>
            <a:r>
              <a:rPr lang="de-DE" b="1" dirty="0"/>
              <a:t> „</a:t>
            </a:r>
            <a:r>
              <a:rPr lang="de-DE" b="1" dirty="0" err="1"/>
              <a:t>experiments</a:t>
            </a:r>
            <a:r>
              <a:rPr lang="de-DE" b="1" dirty="0"/>
              <a:t>“ and „</a:t>
            </a:r>
            <a:r>
              <a:rPr lang="de-DE" b="1" dirty="0" err="1"/>
              <a:t>runs</a:t>
            </a:r>
            <a:r>
              <a:rPr lang="de-DE" b="1" dirty="0"/>
              <a:t>“</a:t>
            </a:r>
            <a:endParaRPr lang="en-DE" b="1" dirty="0"/>
          </a:p>
        </p:txBody>
      </p:sp>
    </p:spTree>
    <p:extLst>
      <p:ext uri="{BB962C8B-B14F-4D97-AF65-F5344CB8AC3E}">
        <p14:creationId xmlns:p14="http://schemas.microsoft.com/office/powerpoint/2010/main" val="164627161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6" descr="Pattern variation by AbsurdWordPreferred on DeviantArt">
            <a:extLst>
              <a:ext uri="{FF2B5EF4-FFF2-40B4-BE49-F238E27FC236}">
                <a16:creationId xmlns:a16="http://schemas.microsoft.com/office/drawing/2014/main" id="{0E5F29BB-463E-1DD3-8A6F-59D202A71F5D}"/>
              </a:ext>
            </a:extLst>
          </p:cNvPr>
          <p:cNvPicPr>
            <a:picLocks noChangeAspect="1" noChangeArrowheads="1"/>
          </p:cNvPicPr>
          <p:nvPr/>
        </p:nvPicPr>
        <p:blipFill rotWithShape="1">
          <a:blip r:embed="rId2">
            <a:alphaModFix amt="12000"/>
            <a:extLst>
              <a:ext uri="{28A0092B-C50C-407E-A947-70E740481C1C}">
                <a14:useLocalDpi xmlns:a14="http://schemas.microsoft.com/office/drawing/2010/main" val="0"/>
              </a:ext>
            </a:extLst>
          </a:blip>
          <a:srcRect r="26961"/>
          <a:stretch/>
        </p:blipFill>
        <p:spPr bwMode="auto">
          <a:xfrm rot="5400000">
            <a:off x="2666999" y="-2667000"/>
            <a:ext cx="6858000" cy="12192001"/>
          </a:xfrm>
          <a:prstGeom prst="rect">
            <a:avLst/>
          </a:prstGeom>
          <a:solidFill>
            <a:schemeClr val="bg1">
              <a:alpha val="41000"/>
            </a:schemeClr>
          </a:solidFill>
        </p:spPr>
      </p:pic>
      <p:sp>
        <p:nvSpPr>
          <p:cNvPr id="2" name="Title 1">
            <a:extLst>
              <a:ext uri="{FF2B5EF4-FFF2-40B4-BE49-F238E27FC236}">
                <a16:creationId xmlns:a16="http://schemas.microsoft.com/office/drawing/2014/main" id="{621617A1-FDEE-533D-BA10-5B6EC873A85F}"/>
              </a:ext>
            </a:extLst>
          </p:cNvPr>
          <p:cNvSpPr>
            <a:spLocks noGrp="1"/>
          </p:cNvSpPr>
          <p:nvPr>
            <p:ph type="title"/>
          </p:nvPr>
        </p:nvSpPr>
        <p:spPr/>
        <p:txBody>
          <a:bodyPr>
            <a:normAutofit fontScale="90000"/>
          </a:bodyPr>
          <a:lstStyle/>
          <a:p>
            <a:r>
              <a:rPr lang="de-DE" b="1" dirty="0"/>
              <a:t>Hands On</a:t>
            </a:r>
            <a:br>
              <a:rPr lang="de-DE" b="1" dirty="0"/>
            </a:br>
            <a:r>
              <a:rPr lang="de-DE" dirty="0" err="1"/>
              <a:t>Provenance</a:t>
            </a:r>
            <a:r>
              <a:rPr lang="de-DE" dirty="0"/>
              <a:t> and </a:t>
            </a:r>
            <a:r>
              <a:rPr lang="de-DE" dirty="0" err="1"/>
              <a:t>Reproducibility</a:t>
            </a:r>
            <a:endParaRPr lang="en-CH" dirty="0"/>
          </a:p>
        </p:txBody>
      </p:sp>
      <p:sp>
        <p:nvSpPr>
          <p:cNvPr id="3" name="Footer Placeholder 2">
            <a:extLst>
              <a:ext uri="{FF2B5EF4-FFF2-40B4-BE49-F238E27FC236}">
                <a16:creationId xmlns:a16="http://schemas.microsoft.com/office/drawing/2014/main" id="{28E90020-5BBA-4E72-106A-1F8F7AAA36F9}"/>
              </a:ext>
            </a:extLst>
          </p:cNvPr>
          <p:cNvSpPr>
            <a:spLocks noGrp="1"/>
          </p:cNvSpPr>
          <p:nvPr>
            <p:ph type="ftr" sz="quarter" idx="11"/>
          </p:nvPr>
        </p:nvSpPr>
        <p:spPr/>
        <p:txBody>
          <a:bodyPr/>
          <a:lstStyle/>
          <a:p>
            <a:r>
              <a:rPr lang="en-US"/>
              <a:t>June 2023, v. 2.0, CC BY-SA 4.0</a:t>
            </a:r>
          </a:p>
        </p:txBody>
      </p:sp>
      <p:sp>
        <p:nvSpPr>
          <p:cNvPr id="6" name="Content Placeholder 4">
            <a:extLst>
              <a:ext uri="{FF2B5EF4-FFF2-40B4-BE49-F238E27FC236}">
                <a16:creationId xmlns:a16="http://schemas.microsoft.com/office/drawing/2014/main" id="{57A7E608-3A66-C1F9-1855-A1771E0E82BF}"/>
              </a:ext>
            </a:extLst>
          </p:cNvPr>
          <p:cNvSpPr txBox="1">
            <a:spLocks/>
          </p:cNvSpPr>
          <p:nvPr/>
        </p:nvSpPr>
        <p:spPr>
          <a:xfrm>
            <a:off x="838200" y="1613647"/>
            <a:ext cx="10515600" cy="423175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Go through the following steps!</a:t>
            </a:r>
          </a:p>
          <a:p>
            <a:pPr marL="0" indent="0">
              <a:buNone/>
            </a:pPr>
            <a:endParaRPr lang="en-US" dirty="0"/>
          </a:p>
          <a:p>
            <a:pPr marL="514350" indent="-514350">
              <a:buFont typeface="+mj-lt"/>
              <a:buAutoNum type="arabicPeriod"/>
            </a:pPr>
            <a:r>
              <a:rPr lang="en-US" dirty="0"/>
              <a:t>Submit  PR for Issue #5 on GitHub</a:t>
            </a:r>
          </a:p>
          <a:p>
            <a:pPr marL="514350" indent="-514350">
              <a:buFont typeface="+mj-lt"/>
              <a:buAutoNum type="arabicPeriod"/>
            </a:pPr>
            <a:r>
              <a:rPr lang="en-US" dirty="0"/>
              <a:t>Complete the </a:t>
            </a:r>
            <a:r>
              <a:rPr lang="en-US" dirty="0" err="1"/>
              <a:t>run.py</a:t>
            </a:r>
            <a:r>
              <a:rPr lang="en-US" dirty="0"/>
              <a:t> script</a:t>
            </a:r>
          </a:p>
          <a:p>
            <a:pPr marL="457200" lvl="1" indent="0">
              <a:buNone/>
            </a:pPr>
            <a:r>
              <a:rPr lang="en-US" dirty="0"/>
              <a:t>- In the file, at the top we give the desired parameters for the run</a:t>
            </a:r>
          </a:p>
          <a:p>
            <a:pPr marL="457200" lvl="1" indent="0">
              <a:buNone/>
            </a:pPr>
            <a:r>
              <a:rPr lang="en-US" dirty="0"/>
              <a:t>- create a context map and walker (see previous exercises for reference)</a:t>
            </a:r>
          </a:p>
          <a:p>
            <a:pPr marL="457200" lvl="1" indent="0">
              <a:buNone/>
            </a:pPr>
            <a:r>
              <a:rPr lang="en-US" dirty="0"/>
              <a:t>- simulate a trajectory (see previous exercises for reference)</a:t>
            </a:r>
          </a:p>
          <a:p>
            <a:pPr marL="514350" indent="-514350">
              <a:buFont typeface="+mj-lt"/>
              <a:buAutoNum type="arabicPeriod"/>
            </a:pPr>
            <a:r>
              <a:rPr lang="en-US" dirty="0"/>
              <a:t>Save the trajectory using `</a:t>
            </a:r>
            <a:r>
              <a:rPr lang="en-US" dirty="0" err="1"/>
              <a:t>np.save</a:t>
            </a:r>
            <a:r>
              <a:rPr lang="en-US" dirty="0"/>
              <a:t>()`, and also save some metadata</a:t>
            </a:r>
          </a:p>
          <a:p>
            <a:pPr marL="514350" indent="-514350">
              <a:buFont typeface="+mj-lt"/>
              <a:buAutoNum type="arabicPeriod"/>
            </a:pPr>
            <a:r>
              <a:rPr lang="en-US" dirty="0"/>
              <a:t>Run the </a:t>
            </a:r>
            <a:r>
              <a:rPr lang="en-US" dirty="0" err="1"/>
              <a:t>run.py</a:t>
            </a:r>
            <a:r>
              <a:rPr lang="en-US" dirty="0"/>
              <a:t> script twice and confirm the results are identical by plotting them using the </a:t>
            </a:r>
            <a:r>
              <a:rPr lang="en-US"/>
              <a:t>provided notebook</a:t>
            </a:r>
            <a:endParaRPr lang="en-CH" dirty="0"/>
          </a:p>
        </p:txBody>
      </p:sp>
      <p:sp>
        <p:nvSpPr>
          <p:cNvPr id="4" name="Rectangle 3">
            <a:extLst>
              <a:ext uri="{FF2B5EF4-FFF2-40B4-BE49-F238E27FC236}">
                <a16:creationId xmlns:a16="http://schemas.microsoft.com/office/drawing/2014/main" id="{ABC85191-F5B0-526A-2A54-4988E2496AF9}"/>
              </a:ext>
            </a:extLst>
          </p:cNvPr>
          <p:cNvSpPr/>
          <p:nvPr/>
        </p:nvSpPr>
        <p:spPr>
          <a:xfrm>
            <a:off x="7428258" y="205950"/>
            <a:ext cx="4539047" cy="67511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12D19685-92DB-00CA-0AA4-D8AE4B531327}"/>
              </a:ext>
            </a:extLst>
          </p:cNvPr>
          <p:cNvSpPr txBox="1"/>
          <p:nvPr/>
        </p:nvSpPr>
        <p:spPr>
          <a:xfrm>
            <a:off x="7930760" y="224587"/>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Exercise</a:t>
            </a:r>
          </a:p>
        </p:txBody>
      </p:sp>
      <p:pic>
        <p:nvPicPr>
          <p:cNvPr id="8" name="Graphic 7">
            <a:extLst>
              <a:ext uri="{FF2B5EF4-FFF2-40B4-BE49-F238E27FC236}">
                <a16:creationId xmlns:a16="http://schemas.microsoft.com/office/drawing/2014/main" id="{587D60E6-D8FD-08F0-F5FC-5B0E66F420D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74831" y="274016"/>
            <a:ext cx="694459" cy="555568"/>
          </a:xfrm>
          <a:prstGeom prst="rect">
            <a:avLst/>
          </a:prstGeom>
        </p:spPr>
      </p:pic>
      <p:sp>
        <p:nvSpPr>
          <p:cNvPr id="9" name="TextBox 8">
            <a:extLst>
              <a:ext uri="{FF2B5EF4-FFF2-40B4-BE49-F238E27FC236}">
                <a16:creationId xmlns:a16="http://schemas.microsoft.com/office/drawing/2014/main" id="{2C72F39C-D276-2DF6-639D-DAE94DB00D06}"/>
              </a:ext>
            </a:extLst>
          </p:cNvPr>
          <p:cNvSpPr txBox="1"/>
          <p:nvPr/>
        </p:nvSpPr>
        <p:spPr>
          <a:xfrm>
            <a:off x="7924590" y="543509"/>
            <a:ext cx="4234247" cy="307777"/>
          </a:xfrm>
          <a:prstGeom prst="rect">
            <a:avLst/>
          </a:prstGeom>
          <a:noFill/>
        </p:spPr>
        <p:txBody>
          <a:bodyPr wrap="square">
            <a:spAutoFit/>
          </a:bodyPr>
          <a:lstStyle/>
          <a:p>
            <a:pPr algn="ctr"/>
            <a:r>
              <a:rPr lang="en-GB" sz="1400" dirty="0">
                <a:latin typeface="Courier New" panose="02070309020205020404" pitchFamily="49" charset="0"/>
                <a:cs typeface="Courier New" panose="02070309020205020404" pitchFamily="49" charset="0"/>
              </a:rPr>
              <a:t>walker/Step_Step_5_reproducibility/</a:t>
            </a:r>
            <a:endParaRPr lang="en-DE" sz="1400"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178873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586E3-1538-3B8E-D702-FC9A7C3B74A2}"/>
              </a:ext>
            </a:extLst>
          </p:cNvPr>
          <p:cNvSpPr>
            <a:spLocks noGrp="1"/>
          </p:cNvSpPr>
          <p:nvPr>
            <p:ph type="title"/>
          </p:nvPr>
        </p:nvSpPr>
        <p:spPr>
          <a:xfrm>
            <a:off x="352096" y="684806"/>
            <a:ext cx="11487807" cy="953312"/>
          </a:xfrm>
        </p:spPr>
        <p:txBody>
          <a:bodyPr/>
          <a:lstStyle/>
          <a:p>
            <a:r>
              <a:rPr lang="de-DE" dirty="0" err="1"/>
              <a:t>Provenance</a:t>
            </a:r>
            <a:r>
              <a:rPr lang="de-DE" dirty="0"/>
              <a:t> and </a:t>
            </a:r>
            <a:r>
              <a:rPr lang="de-DE" dirty="0" err="1"/>
              <a:t>Reproducibility</a:t>
            </a:r>
            <a:endParaRPr lang="en-DE" dirty="0"/>
          </a:p>
        </p:txBody>
      </p:sp>
      <p:sp>
        <p:nvSpPr>
          <p:cNvPr id="3" name="Footer Placeholder 2">
            <a:extLst>
              <a:ext uri="{FF2B5EF4-FFF2-40B4-BE49-F238E27FC236}">
                <a16:creationId xmlns:a16="http://schemas.microsoft.com/office/drawing/2014/main" id="{DCF1A860-1381-CD24-5B2F-A97146EA1589}"/>
              </a:ext>
            </a:extLst>
          </p:cNvPr>
          <p:cNvSpPr>
            <a:spLocks noGrp="1"/>
          </p:cNvSpPr>
          <p:nvPr>
            <p:ph type="ftr" sz="quarter" idx="11"/>
          </p:nvPr>
        </p:nvSpPr>
        <p:spPr/>
        <p:txBody>
          <a:bodyPr/>
          <a:lstStyle/>
          <a:p>
            <a:r>
              <a:rPr lang="en-US"/>
              <a:t>June 2023, v. 2.0, CC BY-SA 4.0</a:t>
            </a:r>
          </a:p>
        </p:txBody>
      </p:sp>
      <p:sp>
        <p:nvSpPr>
          <p:cNvPr id="4" name="Rectangle 3">
            <a:extLst>
              <a:ext uri="{FF2B5EF4-FFF2-40B4-BE49-F238E27FC236}">
                <a16:creationId xmlns:a16="http://schemas.microsoft.com/office/drawing/2014/main" id="{ECEAAAE2-8B09-66ED-E031-E9836C0FA237}"/>
              </a:ext>
            </a:extLst>
          </p:cNvPr>
          <p:cNvSpPr/>
          <p:nvPr/>
        </p:nvSpPr>
        <p:spPr>
          <a:xfrm>
            <a:off x="7430532" y="206565"/>
            <a:ext cx="4539047" cy="675119"/>
          </a:xfrm>
          <a:prstGeom prst="rect">
            <a:avLst/>
          </a:prstGeom>
          <a:solidFill>
            <a:schemeClr val="accent1">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pic>
        <p:nvPicPr>
          <p:cNvPr id="5" name="Graphic 4">
            <a:extLst>
              <a:ext uri="{FF2B5EF4-FFF2-40B4-BE49-F238E27FC236}">
                <a16:creationId xmlns:a16="http://schemas.microsoft.com/office/drawing/2014/main" id="{F679F9E2-31BB-B921-AB60-038B9E89A9C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11198" y="232081"/>
            <a:ext cx="710164" cy="631257"/>
          </a:xfrm>
          <a:prstGeom prst="rect">
            <a:avLst/>
          </a:prstGeom>
        </p:spPr>
      </p:pic>
      <p:sp>
        <p:nvSpPr>
          <p:cNvPr id="6" name="TextBox 5">
            <a:extLst>
              <a:ext uri="{FF2B5EF4-FFF2-40B4-BE49-F238E27FC236}">
                <a16:creationId xmlns:a16="http://schemas.microsoft.com/office/drawing/2014/main" id="{361C7D97-72DA-906F-4505-3774BE1D9C8E}"/>
              </a:ext>
            </a:extLst>
          </p:cNvPr>
          <p:cNvSpPr txBox="1"/>
          <p:nvPr/>
        </p:nvSpPr>
        <p:spPr>
          <a:xfrm>
            <a:off x="8163696" y="225202"/>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Live Coding</a:t>
            </a:r>
          </a:p>
        </p:txBody>
      </p:sp>
      <p:sp>
        <p:nvSpPr>
          <p:cNvPr id="7" name="TextBox 6">
            <a:extLst>
              <a:ext uri="{FF2B5EF4-FFF2-40B4-BE49-F238E27FC236}">
                <a16:creationId xmlns:a16="http://schemas.microsoft.com/office/drawing/2014/main" id="{4D34120A-716B-4134-B8E2-940A6CCD470D}"/>
              </a:ext>
            </a:extLst>
          </p:cNvPr>
          <p:cNvSpPr txBox="1"/>
          <p:nvPr/>
        </p:nvSpPr>
        <p:spPr>
          <a:xfrm>
            <a:off x="7957753" y="542883"/>
            <a:ext cx="4234247" cy="307777"/>
          </a:xfrm>
          <a:prstGeom prst="rect">
            <a:avLst/>
          </a:prstGeom>
          <a:noFill/>
        </p:spPr>
        <p:txBody>
          <a:bodyPr wrap="square">
            <a:spAutoFit/>
          </a:bodyPr>
          <a:lstStyle/>
          <a:p>
            <a:pPr algn="ctr"/>
            <a:r>
              <a:rPr lang="de-DE" sz="1400" dirty="0" err="1">
                <a:latin typeface="Courier New" panose="02070309020205020404" pitchFamily="49" charset="0"/>
                <a:cs typeface="Courier New" panose="02070309020205020404" pitchFamily="49" charset="0"/>
              </a:rPr>
              <a:t>w</a:t>
            </a:r>
            <a:r>
              <a:rPr lang="de-DE" sz="1400" dirty="0" err="1">
                <a:solidFill>
                  <a:schemeClr val="tx1"/>
                </a:solidFill>
                <a:latin typeface="Courier New" panose="02070309020205020404" pitchFamily="49" charset="0"/>
                <a:cs typeface="Courier New" panose="02070309020205020404" pitchFamily="49" charset="0"/>
              </a:rPr>
              <a:t>alker</a:t>
            </a:r>
            <a:r>
              <a:rPr lang="de-DE" sz="1400" dirty="0">
                <a:solidFill>
                  <a:schemeClr val="tx1"/>
                </a:solidFill>
                <a:latin typeface="Courier New" panose="02070309020205020404" pitchFamily="49" charset="0"/>
                <a:cs typeface="Courier New" panose="02070309020205020404" pitchFamily="49" charset="0"/>
              </a:rPr>
              <a:t>/</a:t>
            </a:r>
            <a:r>
              <a:rPr lang="de-DE" sz="1400" dirty="0">
                <a:latin typeface="Courier New" panose="02070309020205020404" pitchFamily="49" charset="0"/>
                <a:cs typeface="Courier New" panose="02070309020205020404" pitchFamily="49" charset="0"/>
              </a:rPr>
              <a:t>Step_6_load_parameters_...</a:t>
            </a:r>
            <a:endParaRPr lang="en-DE" sz="1400"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687957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11B49-242E-5845-9D35-B5E0967AFB54}"/>
              </a:ext>
            </a:extLst>
          </p:cNvPr>
          <p:cNvSpPr>
            <a:spLocks noGrp="1"/>
          </p:cNvSpPr>
          <p:nvPr>
            <p:ph type="title"/>
          </p:nvPr>
        </p:nvSpPr>
        <p:spPr/>
        <p:txBody>
          <a:bodyPr/>
          <a:lstStyle/>
          <a:p>
            <a:r>
              <a:rPr lang="en-US" dirty="0"/>
              <a:t>Where to go from here…</a:t>
            </a:r>
          </a:p>
        </p:txBody>
      </p:sp>
      <p:sp>
        <p:nvSpPr>
          <p:cNvPr id="3" name="Content Placeholder 2">
            <a:extLst>
              <a:ext uri="{FF2B5EF4-FFF2-40B4-BE49-F238E27FC236}">
                <a16:creationId xmlns:a16="http://schemas.microsoft.com/office/drawing/2014/main" id="{71DA7768-3190-716F-4643-2292C7673487}"/>
              </a:ext>
            </a:extLst>
          </p:cNvPr>
          <p:cNvSpPr>
            <a:spLocks noGrp="1"/>
          </p:cNvSpPr>
          <p:nvPr>
            <p:ph idx="1"/>
          </p:nvPr>
        </p:nvSpPr>
        <p:spPr>
          <a:xfrm>
            <a:off x="838200" y="1605516"/>
            <a:ext cx="6834188" cy="4571447"/>
          </a:xfrm>
        </p:spPr>
        <p:txBody>
          <a:bodyPr/>
          <a:lstStyle/>
          <a:p>
            <a:r>
              <a:rPr lang="en-CH" dirty="0"/>
              <a:t>Trust your nose! When your code smells, spend some time figuring out where the smell come from</a:t>
            </a:r>
          </a:p>
          <a:p>
            <a:r>
              <a:rPr lang="en-CH" dirty="0"/>
              <a:t>Don’t get carried away: over-engineering counts as premature optimization</a:t>
            </a:r>
          </a:p>
          <a:p>
            <a:pPr marL="0" indent="0">
              <a:buNone/>
            </a:pPr>
            <a:r>
              <a:rPr lang="en-CH" dirty="0"/>
              <a:t> </a:t>
            </a:r>
          </a:p>
        </p:txBody>
      </p:sp>
      <p:sp>
        <p:nvSpPr>
          <p:cNvPr id="6" name="Footer Placeholder 5">
            <a:extLst>
              <a:ext uri="{FF2B5EF4-FFF2-40B4-BE49-F238E27FC236}">
                <a16:creationId xmlns:a16="http://schemas.microsoft.com/office/drawing/2014/main" id="{3F305A60-704A-194D-9A1C-E0795027E1B9}"/>
              </a:ext>
            </a:extLst>
          </p:cNvPr>
          <p:cNvSpPr>
            <a:spLocks noGrp="1"/>
          </p:cNvSpPr>
          <p:nvPr>
            <p:ph type="ftr" sz="quarter" idx="11"/>
          </p:nvPr>
        </p:nvSpPr>
        <p:spPr/>
        <p:txBody>
          <a:bodyPr/>
          <a:lstStyle/>
          <a:p>
            <a:r>
              <a:rPr lang="en-US"/>
              <a:t>June 2023, v. 2.0, CC BY-SA 4.0</a:t>
            </a:r>
          </a:p>
        </p:txBody>
      </p:sp>
      <p:pic>
        <p:nvPicPr>
          <p:cNvPr id="1028" name="Picture 4" descr="Buy CLEAN ARCHITECTURE Book Online at Low Prices in India | CLEAN  ARCHITECTURE Reviews &amp; Ratings - Amazon.in">
            <a:extLst>
              <a:ext uri="{FF2B5EF4-FFF2-40B4-BE49-F238E27FC236}">
                <a16:creationId xmlns:a16="http://schemas.microsoft.com/office/drawing/2014/main" id="{BD123A46-5732-9052-7DD2-94375E60BF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30471" y="1318438"/>
            <a:ext cx="3130947" cy="4440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86105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D8299-C064-E346-BEBE-9DAB3087040F}"/>
              </a:ext>
            </a:extLst>
          </p:cNvPr>
          <p:cNvSpPr>
            <a:spLocks noGrp="1"/>
          </p:cNvSpPr>
          <p:nvPr>
            <p:ph type="title"/>
          </p:nvPr>
        </p:nvSpPr>
        <p:spPr/>
        <p:txBody>
          <a:bodyPr>
            <a:normAutofit/>
          </a:bodyPr>
          <a:lstStyle/>
          <a:p>
            <a:pPr algn="ctr"/>
            <a:r>
              <a:rPr lang="en-US" sz="6000" dirty="0"/>
              <a:t>Thank you!</a:t>
            </a:r>
          </a:p>
        </p:txBody>
      </p:sp>
      <p:sp>
        <p:nvSpPr>
          <p:cNvPr id="6" name="Footer Placeholder 5">
            <a:extLst>
              <a:ext uri="{FF2B5EF4-FFF2-40B4-BE49-F238E27FC236}">
                <a16:creationId xmlns:a16="http://schemas.microsoft.com/office/drawing/2014/main" id="{A25AC237-5290-1340-9598-42A814BA3F3E}"/>
              </a:ext>
            </a:extLst>
          </p:cNvPr>
          <p:cNvSpPr>
            <a:spLocks noGrp="1"/>
          </p:cNvSpPr>
          <p:nvPr>
            <p:ph type="ftr" sz="quarter" idx="11"/>
          </p:nvPr>
        </p:nvSpPr>
        <p:spPr/>
        <p:txBody>
          <a:bodyPr/>
          <a:lstStyle/>
          <a:p>
            <a:r>
              <a:rPr lang="en-US"/>
              <a:t>June 2023, v. 2.0, CC BY-SA 4.0</a:t>
            </a:r>
          </a:p>
        </p:txBody>
      </p:sp>
      <p:pic>
        <p:nvPicPr>
          <p:cNvPr id="5" name="Picture 4" descr="A person holding a baby&#10;&#10;Description automatically generated with medium confidence">
            <a:extLst>
              <a:ext uri="{FF2B5EF4-FFF2-40B4-BE49-F238E27FC236}">
                <a16:creationId xmlns:a16="http://schemas.microsoft.com/office/drawing/2014/main" id="{BB11BF5E-AB2F-7E06-D92F-C7419C2B066A}"/>
              </a:ext>
            </a:extLst>
          </p:cNvPr>
          <p:cNvPicPr>
            <a:picLocks noChangeAspect="1"/>
          </p:cNvPicPr>
          <p:nvPr/>
        </p:nvPicPr>
        <p:blipFill>
          <a:blip r:embed="rId2"/>
          <a:stretch>
            <a:fillRect/>
          </a:stretch>
        </p:blipFill>
        <p:spPr>
          <a:xfrm>
            <a:off x="6322377" y="1483986"/>
            <a:ext cx="4706816" cy="4706816"/>
          </a:xfrm>
          <a:prstGeom prst="rect">
            <a:avLst/>
          </a:prstGeom>
        </p:spPr>
      </p:pic>
      <p:pic>
        <p:nvPicPr>
          <p:cNvPr id="8" name="Picture 7" descr="A picture containing text, indoor&#10;&#10;Description automatically generated">
            <a:extLst>
              <a:ext uri="{FF2B5EF4-FFF2-40B4-BE49-F238E27FC236}">
                <a16:creationId xmlns:a16="http://schemas.microsoft.com/office/drawing/2014/main" id="{B6EEE41F-D2B1-DF9B-D3E3-A344E11B370F}"/>
              </a:ext>
            </a:extLst>
          </p:cNvPr>
          <p:cNvPicPr>
            <a:picLocks noChangeAspect="1"/>
          </p:cNvPicPr>
          <p:nvPr/>
        </p:nvPicPr>
        <p:blipFill>
          <a:blip r:embed="rId3"/>
          <a:stretch>
            <a:fillRect/>
          </a:stretch>
        </p:blipFill>
        <p:spPr>
          <a:xfrm>
            <a:off x="1441939" y="1483986"/>
            <a:ext cx="4706816" cy="4706816"/>
          </a:xfrm>
          <a:prstGeom prst="rect">
            <a:avLst/>
          </a:prstGeom>
        </p:spPr>
      </p:pic>
    </p:spTree>
    <p:extLst>
      <p:ext uri="{BB962C8B-B14F-4D97-AF65-F5344CB8AC3E}">
        <p14:creationId xmlns:p14="http://schemas.microsoft.com/office/powerpoint/2010/main" val="1542129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1C20-05F0-E065-5EE4-21C7F89BE24E}"/>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B1FE7EAF-020A-B018-3D2A-9C20C44A42B0}"/>
              </a:ext>
            </a:extLst>
          </p:cNvPr>
          <p:cNvSpPr>
            <a:spLocks noGrp="1"/>
          </p:cNvSpPr>
          <p:nvPr>
            <p:ph idx="1"/>
          </p:nvPr>
        </p:nvSpPr>
        <p:spPr/>
        <p:txBody>
          <a:bodyPr/>
          <a:lstStyle/>
          <a:p>
            <a:endParaRPr lang="en-CH"/>
          </a:p>
        </p:txBody>
      </p:sp>
      <p:sp>
        <p:nvSpPr>
          <p:cNvPr id="4" name="Footer Placeholder 3">
            <a:extLst>
              <a:ext uri="{FF2B5EF4-FFF2-40B4-BE49-F238E27FC236}">
                <a16:creationId xmlns:a16="http://schemas.microsoft.com/office/drawing/2014/main" id="{DE5E2A70-C411-3864-0484-328C66B990BE}"/>
              </a:ext>
            </a:extLst>
          </p:cNvPr>
          <p:cNvSpPr>
            <a:spLocks noGrp="1"/>
          </p:cNvSpPr>
          <p:nvPr>
            <p:ph type="ftr" sz="quarter" idx="11"/>
          </p:nvPr>
        </p:nvSpPr>
        <p:spPr/>
        <p:txBody>
          <a:bodyPr/>
          <a:lstStyle/>
          <a:p>
            <a:r>
              <a:rPr lang="en-US"/>
              <a:t>June 2023, v. 2.0, CC BY-SA 4.0</a:t>
            </a:r>
          </a:p>
        </p:txBody>
      </p:sp>
    </p:spTree>
    <p:extLst>
      <p:ext uri="{BB962C8B-B14F-4D97-AF65-F5344CB8AC3E}">
        <p14:creationId xmlns:p14="http://schemas.microsoft.com/office/powerpoint/2010/main" val="3043469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2E2A1-58C1-634C-BA95-4DB11AB0CBC6}"/>
              </a:ext>
            </a:extLst>
          </p:cNvPr>
          <p:cNvSpPr>
            <a:spLocks noGrp="1"/>
          </p:cNvSpPr>
          <p:nvPr>
            <p:ph type="title"/>
          </p:nvPr>
        </p:nvSpPr>
        <p:spPr/>
        <p:txBody>
          <a:bodyPr/>
          <a:lstStyle/>
          <a:p>
            <a:r>
              <a:rPr lang="en-US" dirty="0"/>
              <a:t>What is wrong with smelly code?</a:t>
            </a:r>
          </a:p>
        </p:txBody>
      </p:sp>
      <p:sp>
        <p:nvSpPr>
          <p:cNvPr id="3" name="Content Placeholder 2">
            <a:extLst>
              <a:ext uri="{FF2B5EF4-FFF2-40B4-BE49-F238E27FC236}">
                <a16:creationId xmlns:a16="http://schemas.microsoft.com/office/drawing/2014/main" id="{5A0C1B8E-09D7-C74F-8702-B3F256FE5310}"/>
              </a:ext>
            </a:extLst>
          </p:cNvPr>
          <p:cNvSpPr>
            <a:spLocks noGrp="1"/>
          </p:cNvSpPr>
          <p:nvPr>
            <p:ph idx="1"/>
          </p:nvPr>
        </p:nvSpPr>
        <p:spPr>
          <a:xfrm>
            <a:off x="838201" y="1481668"/>
            <a:ext cx="7356566" cy="4695296"/>
          </a:xfrm>
        </p:spPr>
        <p:txBody>
          <a:bodyPr>
            <a:normAutofit/>
          </a:bodyPr>
          <a:lstStyle/>
          <a:p>
            <a:pPr marL="0" indent="0">
              <a:buNone/>
            </a:pPr>
            <a:r>
              <a:rPr lang="en-US" dirty="0"/>
              <a:t>Smelly code might work right now, but in time it is going to have one or more of these issues:</a:t>
            </a:r>
          </a:p>
          <a:p>
            <a:r>
              <a:rPr lang="en-US" sz="2400" b="1" dirty="0"/>
              <a:t>Hard to read and test</a:t>
            </a:r>
            <a:r>
              <a:rPr lang="en-US" sz="2400" dirty="0"/>
              <a:t>: it is difficult to see an overall structure; understanding the code in one place requires checking other code all over</a:t>
            </a:r>
          </a:p>
          <a:p>
            <a:r>
              <a:rPr lang="en-US" sz="2400" b="1" dirty="0"/>
              <a:t>Coupled</a:t>
            </a:r>
            <a:r>
              <a:rPr lang="en-US" sz="2400" dirty="0"/>
              <a:t>: an update in one place requires several other changes in other places</a:t>
            </a:r>
          </a:p>
          <a:p>
            <a:r>
              <a:rPr lang="en-US" sz="2400" b="1" dirty="0"/>
              <a:t>Not flexible</a:t>
            </a:r>
            <a:r>
              <a:rPr lang="en-US" sz="2400" dirty="0"/>
              <a:t>: adding new functionality and modifying exiting features require extensive rewrites or hacks</a:t>
            </a:r>
          </a:p>
          <a:p>
            <a:pPr marL="0" indent="0">
              <a:buNone/>
            </a:pPr>
            <a:endParaRPr lang="en-US" dirty="0"/>
          </a:p>
        </p:txBody>
      </p:sp>
      <p:sp>
        <p:nvSpPr>
          <p:cNvPr id="7" name="Footer Placeholder 6">
            <a:extLst>
              <a:ext uri="{FF2B5EF4-FFF2-40B4-BE49-F238E27FC236}">
                <a16:creationId xmlns:a16="http://schemas.microsoft.com/office/drawing/2014/main" id="{CEA9F5EE-7351-F94C-9D36-CBBBDAD3FA78}"/>
              </a:ext>
            </a:extLst>
          </p:cNvPr>
          <p:cNvSpPr>
            <a:spLocks noGrp="1"/>
          </p:cNvSpPr>
          <p:nvPr>
            <p:ph type="ftr" sz="quarter" idx="11"/>
          </p:nvPr>
        </p:nvSpPr>
        <p:spPr/>
        <p:txBody>
          <a:bodyPr/>
          <a:lstStyle/>
          <a:p>
            <a:r>
              <a:rPr lang="en-US"/>
              <a:t>June 2023, v. 2.0, CC BY-SA 4.0</a:t>
            </a:r>
          </a:p>
        </p:txBody>
      </p:sp>
      <p:pic>
        <p:nvPicPr>
          <p:cNvPr id="6" name="Picture 5" descr="A picture containing text, person&#10;&#10;Description automatically generated">
            <a:extLst>
              <a:ext uri="{FF2B5EF4-FFF2-40B4-BE49-F238E27FC236}">
                <a16:creationId xmlns:a16="http://schemas.microsoft.com/office/drawing/2014/main" id="{13A0AC40-9BC5-527B-2FCA-D1C102B0ECA1}"/>
              </a:ext>
            </a:extLst>
          </p:cNvPr>
          <p:cNvPicPr>
            <a:picLocks noChangeAspect="1"/>
          </p:cNvPicPr>
          <p:nvPr/>
        </p:nvPicPr>
        <p:blipFill>
          <a:blip r:embed="rId2"/>
          <a:stretch>
            <a:fillRect/>
          </a:stretch>
        </p:blipFill>
        <p:spPr>
          <a:xfrm>
            <a:off x="8456833" y="1497824"/>
            <a:ext cx="3648334" cy="3648334"/>
          </a:xfrm>
          <a:prstGeom prst="rect">
            <a:avLst/>
          </a:prstGeom>
        </p:spPr>
      </p:pic>
    </p:spTree>
    <p:extLst>
      <p:ext uri="{BB962C8B-B14F-4D97-AF65-F5344CB8AC3E}">
        <p14:creationId xmlns:p14="http://schemas.microsoft.com/office/powerpoint/2010/main" val="10290334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Pattern variation by AbsurdWordPreferred on DeviantArt">
            <a:extLst>
              <a:ext uri="{FF2B5EF4-FFF2-40B4-BE49-F238E27FC236}">
                <a16:creationId xmlns:a16="http://schemas.microsoft.com/office/drawing/2014/main" id="{999FEAAC-612B-2864-F63D-92DBE6F7D437}"/>
              </a:ext>
            </a:extLst>
          </p:cNvPr>
          <p:cNvPicPr>
            <a:picLocks noChangeAspect="1" noChangeArrowheads="1"/>
          </p:cNvPicPr>
          <p:nvPr/>
        </p:nvPicPr>
        <p:blipFill rotWithShape="1">
          <a:blip r:embed="rId2">
            <a:alphaModFix amt="12000"/>
            <a:extLst>
              <a:ext uri="{28A0092B-C50C-407E-A947-70E740481C1C}">
                <a14:useLocalDpi xmlns:a14="http://schemas.microsoft.com/office/drawing/2010/main" val="0"/>
              </a:ext>
            </a:extLst>
          </a:blip>
          <a:srcRect r="26961"/>
          <a:stretch/>
        </p:blipFill>
        <p:spPr bwMode="auto">
          <a:xfrm rot="5400000">
            <a:off x="2666999" y="-2667000"/>
            <a:ext cx="6858000" cy="12192001"/>
          </a:xfrm>
          <a:prstGeom prst="rect">
            <a:avLst/>
          </a:prstGeom>
          <a:solidFill>
            <a:schemeClr val="bg1">
              <a:alpha val="41000"/>
            </a:schemeClr>
          </a:solidFill>
        </p:spPr>
      </p:pic>
      <p:sp>
        <p:nvSpPr>
          <p:cNvPr id="4" name="Title 3">
            <a:extLst>
              <a:ext uri="{FF2B5EF4-FFF2-40B4-BE49-F238E27FC236}">
                <a16:creationId xmlns:a16="http://schemas.microsoft.com/office/drawing/2014/main" id="{BCADBF76-03BB-C2BA-3E9F-314727A3EFD7}"/>
              </a:ext>
            </a:extLst>
          </p:cNvPr>
          <p:cNvSpPr>
            <a:spLocks noGrp="1"/>
          </p:cNvSpPr>
          <p:nvPr>
            <p:ph type="title"/>
          </p:nvPr>
        </p:nvSpPr>
        <p:spPr/>
        <p:txBody>
          <a:bodyPr>
            <a:normAutofit fontScale="90000"/>
          </a:bodyPr>
          <a:lstStyle/>
          <a:p>
            <a:r>
              <a:rPr lang="en-US" b="1" dirty="0"/>
              <a:t>Hands-on</a:t>
            </a:r>
            <a:br>
              <a:rPr lang="en-US" b="1" dirty="0"/>
            </a:br>
            <a:r>
              <a:rPr lang="en-US" sz="3600" dirty="0"/>
              <a:t>Move plotting code to a new module</a:t>
            </a:r>
            <a:endParaRPr lang="en-CH" sz="3600" dirty="0"/>
          </a:p>
        </p:txBody>
      </p:sp>
      <p:sp>
        <p:nvSpPr>
          <p:cNvPr id="5" name="Content Placeholder 4">
            <a:extLst>
              <a:ext uri="{FF2B5EF4-FFF2-40B4-BE49-F238E27FC236}">
                <a16:creationId xmlns:a16="http://schemas.microsoft.com/office/drawing/2014/main" id="{0FDF4152-52EC-4C22-DEE1-4FDB46B0E2A0}"/>
              </a:ext>
            </a:extLst>
          </p:cNvPr>
          <p:cNvSpPr>
            <a:spLocks noGrp="1"/>
          </p:cNvSpPr>
          <p:nvPr>
            <p:ph idx="1"/>
          </p:nvPr>
        </p:nvSpPr>
        <p:spPr/>
        <p:txBody>
          <a:bodyPr>
            <a:normAutofit/>
          </a:bodyPr>
          <a:lstStyle/>
          <a:p>
            <a:r>
              <a:rPr lang="en-US" dirty="0"/>
              <a:t>Move plotting code to a separate </a:t>
            </a:r>
            <a:r>
              <a:rPr lang="en-US" dirty="0" err="1"/>
              <a:t>plotting.py</a:t>
            </a:r>
            <a:r>
              <a:rPr lang="en-US" dirty="0"/>
              <a:t> module</a:t>
            </a:r>
          </a:p>
          <a:p>
            <a:r>
              <a:rPr lang="en-US" dirty="0"/>
              <a:t>Modify the notebook to import the plots and make sure it runs</a:t>
            </a:r>
          </a:p>
          <a:p>
            <a:r>
              <a:rPr lang="en-US" dirty="0"/>
              <a:t>Add a new plotting function, </a:t>
            </a:r>
            <a:r>
              <a:rPr lang="en-US" sz="2400" dirty="0" err="1">
                <a:latin typeface="Consolas" panose="020B0609020204030204" pitchFamily="49" charset="0"/>
                <a:cs typeface="Consolas" panose="020B0609020204030204" pitchFamily="49" charset="0"/>
              </a:rPr>
              <a:t>plot_delta_trajectory</a:t>
            </a:r>
            <a:r>
              <a:rPr lang="en-US" dirty="0"/>
              <a:t>, that plots a scatter plot of </a:t>
            </a:r>
            <a:r>
              <a:rPr lang="en-US" dirty="0" err="1"/>
              <a:t>delta_x</a:t>
            </a:r>
            <a:r>
              <a:rPr lang="en-US" dirty="0"/>
              <a:t> and </a:t>
            </a:r>
            <a:r>
              <a:rPr lang="en-US" dirty="0" err="1"/>
              <a:t>delta_y</a:t>
            </a:r>
            <a:r>
              <a:rPr lang="en-US" dirty="0"/>
              <a:t> for a (x, y) trajectory. Observe how we did not have to touch the </a:t>
            </a:r>
            <a:r>
              <a:rPr lang="en-US" dirty="0" err="1"/>
              <a:t>walker.py</a:t>
            </a:r>
            <a:r>
              <a:rPr lang="en-US" dirty="0"/>
              <a:t> file at all.</a:t>
            </a:r>
          </a:p>
          <a:p>
            <a:r>
              <a:rPr lang="en-US" dirty="0"/>
              <a:t>Submit a PR for Issue #2 on GitHub.</a:t>
            </a:r>
          </a:p>
        </p:txBody>
      </p:sp>
      <p:sp>
        <p:nvSpPr>
          <p:cNvPr id="3" name="Footer Placeholder 2">
            <a:extLst>
              <a:ext uri="{FF2B5EF4-FFF2-40B4-BE49-F238E27FC236}">
                <a16:creationId xmlns:a16="http://schemas.microsoft.com/office/drawing/2014/main" id="{FF1AED80-35FD-0B78-8704-EBF38E60F877}"/>
              </a:ext>
            </a:extLst>
          </p:cNvPr>
          <p:cNvSpPr>
            <a:spLocks noGrp="1"/>
          </p:cNvSpPr>
          <p:nvPr>
            <p:ph type="ftr" sz="quarter" idx="11"/>
          </p:nvPr>
        </p:nvSpPr>
        <p:spPr/>
        <p:txBody>
          <a:bodyPr/>
          <a:lstStyle/>
          <a:p>
            <a:r>
              <a:rPr lang="en-US"/>
              <a:t>June 2023, v. 2.0, CC BY-SA 4.0</a:t>
            </a:r>
            <a:endParaRPr lang="en-US" dirty="0"/>
          </a:p>
        </p:txBody>
      </p:sp>
      <p:sp>
        <p:nvSpPr>
          <p:cNvPr id="6" name="Rectangle 5">
            <a:extLst>
              <a:ext uri="{FF2B5EF4-FFF2-40B4-BE49-F238E27FC236}">
                <a16:creationId xmlns:a16="http://schemas.microsoft.com/office/drawing/2014/main" id="{B998E11D-6399-3B9C-5C26-6FEE866E5A20}"/>
              </a:ext>
            </a:extLst>
          </p:cNvPr>
          <p:cNvSpPr/>
          <p:nvPr/>
        </p:nvSpPr>
        <p:spPr>
          <a:xfrm>
            <a:off x="7428258" y="205950"/>
            <a:ext cx="4539047" cy="67511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D688A6A0-3A4A-2920-75B6-A7A6281CA34E}"/>
              </a:ext>
            </a:extLst>
          </p:cNvPr>
          <p:cNvSpPr txBox="1"/>
          <p:nvPr/>
        </p:nvSpPr>
        <p:spPr>
          <a:xfrm>
            <a:off x="7930760" y="224587"/>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Exercise</a:t>
            </a:r>
          </a:p>
        </p:txBody>
      </p:sp>
      <p:sp>
        <p:nvSpPr>
          <p:cNvPr id="8" name="TextBox 7">
            <a:extLst>
              <a:ext uri="{FF2B5EF4-FFF2-40B4-BE49-F238E27FC236}">
                <a16:creationId xmlns:a16="http://schemas.microsoft.com/office/drawing/2014/main" id="{25805E3C-77FD-CDF5-C151-984C7583123B}"/>
              </a:ext>
            </a:extLst>
          </p:cNvPr>
          <p:cNvSpPr txBox="1"/>
          <p:nvPr/>
        </p:nvSpPr>
        <p:spPr>
          <a:xfrm>
            <a:off x="7924590" y="543509"/>
            <a:ext cx="4234247" cy="307777"/>
          </a:xfrm>
          <a:prstGeom prst="rect">
            <a:avLst/>
          </a:prstGeom>
          <a:noFill/>
        </p:spPr>
        <p:txBody>
          <a:bodyPr wrap="square">
            <a:spAutoFit/>
          </a:bodyPr>
          <a:lstStyle/>
          <a:p>
            <a:pPr algn="ctr"/>
            <a:r>
              <a:rPr lang="en-GB" sz="1400" dirty="0">
                <a:latin typeface="Courier New" panose="02070309020205020404" pitchFamily="49" charset="0"/>
                <a:cs typeface="Courier New" panose="02070309020205020404" pitchFamily="49" charset="0"/>
              </a:rPr>
              <a:t>walker/Step 2 plotting/</a:t>
            </a:r>
            <a:endParaRPr lang="en-DE" sz="1400" dirty="0">
              <a:solidFill>
                <a:schemeClr val="tx1"/>
              </a:solidFill>
              <a:latin typeface="Courier New" panose="02070309020205020404" pitchFamily="49" charset="0"/>
              <a:cs typeface="Courier New" panose="02070309020205020404" pitchFamily="49" charset="0"/>
            </a:endParaRPr>
          </a:p>
        </p:txBody>
      </p:sp>
      <p:pic>
        <p:nvPicPr>
          <p:cNvPr id="9" name="Graphic 8">
            <a:extLst>
              <a:ext uri="{FF2B5EF4-FFF2-40B4-BE49-F238E27FC236}">
                <a16:creationId xmlns:a16="http://schemas.microsoft.com/office/drawing/2014/main" id="{4554CAD8-3A96-E51F-9332-022981DE926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74831" y="274016"/>
            <a:ext cx="694459" cy="555568"/>
          </a:xfrm>
          <a:prstGeom prst="rect">
            <a:avLst/>
          </a:prstGeom>
        </p:spPr>
      </p:pic>
      <p:pic>
        <p:nvPicPr>
          <p:cNvPr id="11" name="Picture 10">
            <a:extLst>
              <a:ext uri="{FF2B5EF4-FFF2-40B4-BE49-F238E27FC236}">
                <a16:creationId xmlns:a16="http://schemas.microsoft.com/office/drawing/2014/main" id="{C13FD4D9-5F6C-49B1-4FE2-153BCFED4117}"/>
              </a:ext>
            </a:extLst>
          </p:cNvPr>
          <p:cNvPicPr>
            <a:picLocks noChangeAspect="1"/>
          </p:cNvPicPr>
          <p:nvPr/>
        </p:nvPicPr>
        <p:blipFill>
          <a:blip r:embed="rId5"/>
          <a:stretch>
            <a:fillRect/>
          </a:stretch>
        </p:blipFill>
        <p:spPr>
          <a:xfrm>
            <a:off x="8761497" y="3639770"/>
            <a:ext cx="3011403" cy="2716580"/>
          </a:xfrm>
          <a:prstGeom prst="rect">
            <a:avLst/>
          </a:prstGeom>
        </p:spPr>
      </p:pic>
    </p:spTree>
    <p:extLst>
      <p:ext uri="{BB962C8B-B14F-4D97-AF65-F5344CB8AC3E}">
        <p14:creationId xmlns:p14="http://schemas.microsoft.com/office/powerpoint/2010/main" val="34539611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AA904-24B5-C24D-8EFF-1AC3FBE84FEB}"/>
              </a:ext>
            </a:extLst>
          </p:cNvPr>
          <p:cNvSpPr>
            <a:spLocks noGrp="1"/>
          </p:cNvSpPr>
          <p:nvPr>
            <p:ph type="title"/>
          </p:nvPr>
        </p:nvSpPr>
        <p:spPr/>
        <p:txBody>
          <a:bodyPr/>
          <a:lstStyle/>
          <a:p>
            <a:r>
              <a:rPr lang="en-US" dirty="0"/>
              <a:t>Here is how to fix it, class dismissed</a:t>
            </a:r>
          </a:p>
        </p:txBody>
      </p:sp>
      <p:sp>
        <p:nvSpPr>
          <p:cNvPr id="3" name="Content Placeholder 2">
            <a:extLst>
              <a:ext uri="{FF2B5EF4-FFF2-40B4-BE49-F238E27FC236}">
                <a16:creationId xmlns:a16="http://schemas.microsoft.com/office/drawing/2014/main" id="{1EFEF1E2-60E3-5F4A-B22E-41968B8BE949}"/>
              </a:ext>
            </a:extLst>
          </p:cNvPr>
          <p:cNvSpPr>
            <a:spLocks noGrp="1"/>
          </p:cNvSpPr>
          <p:nvPr>
            <p:ph idx="1"/>
          </p:nvPr>
        </p:nvSpPr>
        <p:spPr>
          <a:xfrm>
            <a:off x="838199" y="1825625"/>
            <a:ext cx="7157484" cy="4351338"/>
          </a:xfrm>
        </p:spPr>
        <p:txBody>
          <a:bodyPr/>
          <a:lstStyle/>
          <a:p>
            <a:pPr marL="0" indent="0">
              <a:buNone/>
            </a:pPr>
            <a:r>
              <a:rPr lang="en-CH" dirty="0"/>
              <a:t>What are you missing? A few patterns that make your code odor as nice as a spring meadow</a:t>
            </a:r>
            <a:br>
              <a:rPr lang="en-CH" dirty="0"/>
            </a:br>
            <a:endParaRPr lang="en-US" dirty="0"/>
          </a:p>
          <a:p>
            <a:pPr marL="514350" indent="-514350">
              <a:buFont typeface="+mj-lt"/>
              <a:buAutoNum type="arabicPeriod"/>
            </a:pPr>
            <a:r>
              <a:rPr lang="en-CH" dirty="0"/>
              <a:t>Group together things that belong together</a:t>
            </a:r>
          </a:p>
          <a:p>
            <a:pPr marL="514350" indent="-514350">
              <a:buFont typeface="+mj-lt"/>
              <a:buAutoNum type="arabicPeriod"/>
            </a:pPr>
            <a:r>
              <a:rPr lang="en-CH" dirty="0"/>
              <a:t>Break out things that vary independently</a:t>
            </a:r>
          </a:p>
          <a:p>
            <a:pPr marL="514350" indent="-514350">
              <a:buFont typeface="+mj-lt"/>
              <a:buAutoNum type="arabicPeriod"/>
            </a:pPr>
            <a:r>
              <a:rPr lang="en-CH" dirty="0"/>
              <a:t>Keep code open for extension</a:t>
            </a:r>
          </a:p>
          <a:p>
            <a:pPr marL="0" indent="0">
              <a:buNone/>
            </a:pPr>
            <a:endParaRPr lang="en-US" dirty="0"/>
          </a:p>
        </p:txBody>
      </p:sp>
      <p:sp>
        <p:nvSpPr>
          <p:cNvPr id="7" name="Footer Placeholder 6">
            <a:extLst>
              <a:ext uri="{FF2B5EF4-FFF2-40B4-BE49-F238E27FC236}">
                <a16:creationId xmlns:a16="http://schemas.microsoft.com/office/drawing/2014/main" id="{2FA625D5-F5E2-3A4A-AED4-07F85FEC155F}"/>
              </a:ext>
            </a:extLst>
          </p:cNvPr>
          <p:cNvSpPr>
            <a:spLocks noGrp="1"/>
          </p:cNvSpPr>
          <p:nvPr>
            <p:ph type="ftr" sz="quarter" idx="11"/>
          </p:nvPr>
        </p:nvSpPr>
        <p:spPr/>
        <p:txBody>
          <a:bodyPr/>
          <a:lstStyle/>
          <a:p>
            <a:r>
              <a:rPr lang="en-US"/>
              <a:t>June 2023, v. 2.0, CC BY-SA 4.0</a:t>
            </a:r>
          </a:p>
        </p:txBody>
      </p:sp>
      <p:pic>
        <p:nvPicPr>
          <p:cNvPr id="6" name="Picture 5" descr="A picture containing text, wall, person&#10;&#10;Description automatically generated">
            <a:extLst>
              <a:ext uri="{FF2B5EF4-FFF2-40B4-BE49-F238E27FC236}">
                <a16:creationId xmlns:a16="http://schemas.microsoft.com/office/drawing/2014/main" id="{73339BFF-5B32-E12D-9A61-76B4B562B015}"/>
              </a:ext>
            </a:extLst>
          </p:cNvPr>
          <p:cNvPicPr>
            <a:picLocks noChangeAspect="1"/>
          </p:cNvPicPr>
          <p:nvPr/>
        </p:nvPicPr>
        <p:blipFill>
          <a:blip r:embed="rId3"/>
          <a:stretch>
            <a:fillRect/>
          </a:stretch>
        </p:blipFill>
        <p:spPr>
          <a:xfrm>
            <a:off x="7995683" y="1497825"/>
            <a:ext cx="4027967" cy="4027967"/>
          </a:xfrm>
          <a:prstGeom prst="rect">
            <a:avLst/>
          </a:prstGeom>
        </p:spPr>
      </p:pic>
      <p:sp>
        <p:nvSpPr>
          <p:cNvPr id="4" name="TextBox 3">
            <a:extLst>
              <a:ext uri="{FF2B5EF4-FFF2-40B4-BE49-F238E27FC236}">
                <a16:creationId xmlns:a16="http://schemas.microsoft.com/office/drawing/2014/main" id="{6EFE5594-23A7-23C4-A6B6-1FEF7AC77039}"/>
              </a:ext>
            </a:extLst>
          </p:cNvPr>
          <p:cNvSpPr txBox="1"/>
          <p:nvPr/>
        </p:nvSpPr>
        <p:spPr>
          <a:xfrm>
            <a:off x="7915011" y="3536965"/>
            <a:ext cx="1810871" cy="2062103"/>
          </a:xfrm>
          <a:prstGeom prst="rect">
            <a:avLst/>
          </a:prstGeom>
          <a:solidFill>
            <a:srgbClr val="FFFF00"/>
          </a:solidFill>
        </p:spPr>
        <p:txBody>
          <a:bodyPr wrap="square" rtlCol="0">
            <a:spAutoFit/>
          </a:bodyPr>
          <a:lstStyle/>
          <a:p>
            <a:pPr algn="ctr"/>
            <a:endParaRPr lang="en-CH" sz="3200" b="1" dirty="0"/>
          </a:p>
          <a:p>
            <a:pPr algn="ctr"/>
            <a:r>
              <a:rPr lang="en-CH" sz="3200" b="1" dirty="0"/>
              <a:t>REMOVE?</a:t>
            </a:r>
          </a:p>
          <a:p>
            <a:pPr algn="ctr"/>
            <a:endParaRPr lang="en-CH" sz="3200" b="1" dirty="0"/>
          </a:p>
        </p:txBody>
      </p:sp>
    </p:spTree>
    <p:extLst>
      <p:ext uri="{BB962C8B-B14F-4D97-AF65-F5344CB8AC3E}">
        <p14:creationId xmlns:p14="http://schemas.microsoft.com/office/powerpoint/2010/main" val="326233936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1544791"/>
          </a:xfrm>
        </p:spPr>
        <p:txBody>
          <a:bodyPr/>
          <a:lstStyle/>
          <a:p>
            <a:r>
              <a:rPr lang="en-US" dirty="0"/>
              <a:t>Keep things open for extension</a:t>
            </a:r>
          </a:p>
        </p:txBody>
      </p:sp>
      <p:sp>
        <p:nvSpPr>
          <p:cNvPr id="5" name="Footer Placeholder 4">
            <a:extLst>
              <a:ext uri="{FF2B5EF4-FFF2-40B4-BE49-F238E27FC236}">
                <a16:creationId xmlns:a16="http://schemas.microsoft.com/office/drawing/2014/main" id="{E72598FC-C531-8444-A6F6-18DEC1AAED6F}"/>
              </a:ext>
            </a:extLst>
          </p:cNvPr>
          <p:cNvSpPr>
            <a:spLocks noGrp="1"/>
          </p:cNvSpPr>
          <p:nvPr>
            <p:ph type="ftr" sz="quarter" idx="11"/>
          </p:nvPr>
        </p:nvSpPr>
        <p:spPr/>
        <p:txBody>
          <a:bodyPr/>
          <a:lstStyle/>
          <a:p>
            <a:r>
              <a:rPr lang="en-US"/>
              <a:t>June 2023, v. 2.0, CC BY-SA 4.0</a:t>
            </a:r>
          </a:p>
        </p:txBody>
      </p:sp>
      <p:sp>
        <p:nvSpPr>
          <p:cNvPr id="4" name="Rectangle 3">
            <a:extLst>
              <a:ext uri="{FF2B5EF4-FFF2-40B4-BE49-F238E27FC236}">
                <a16:creationId xmlns:a16="http://schemas.microsoft.com/office/drawing/2014/main" id="{0E3F64A3-3FC2-4255-5150-0CF8BB5192D3}"/>
              </a:ext>
            </a:extLst>
          </p:cNvPr>
          <p:cNvSpPr/>
          <p:nvPr/>
        </p:nvSpPr>
        <p:spPr>
          <a:xfrm>
            <a:off x="5783810" y="227930"/>
            <a:ext cx="2769063" cy="1377586"/>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Bonus material</a:t>
            </a:r>
            <a:endParaRPr lang="en-DE" sz="2400" dirty="0">
              <a:solidFill>
                <a:schemeClr val="tx1"/>
              </a:solidFill>
            </a:endParaRPr>
          </a:p>
        </p:txBody>
      </p:sp>
    </p:spTree>
    <p:extLst>
      <p:ext uri="{BB962C8B-B14F-4D97-AF65-F5344CB8AC3E}">
        <p14:creationId xmlns:p14="http://schemas.microsoft.com/office/powerpoint/2010/main" val="262176699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E596D-8A3B-A1BF-6ECB-204E7790D3EA}"/>
              </a:ext>
            </a:extLst>
          </p:cNvPr>
          <p:cNvSpPr>
            <a:spLocks noGrp="1"/>
          </p:cNvSpPr>
          <p:nvPr>
            <p:ph type="title"/>
          </p:nvPr>
        </p:nvSpPr>
        <p:spPr/>
        <p:txBody>
          <a:bodyPr/>
          <a:lstStyle/>
          <a:p>
            <a:r>
              <a:rPr lang="en-CH" dirty="0"/>
              <a:t>Hooks patterns</a:t>
            </a:r>
          </a:p>
        </p:txBody>
      </p:sp>
      <p:sp>
        <p:nvSpPr>
          <p:cNvPr id="3" name="Content Placeholder 2">
            <a:extLst>
              <a:ext uri="{FF2B5EF4-FFF2-40B4-BE49-F238E27FC236}">
                <a16:creationId xmlns:a16="http://schemas.microsoft.com/office/drawing/2014/main" id="{11000BDC-6EF1-2F8E-3F87-DE0E5802C217}"/>
              </a:ext>
            </a:extLst>
          </p:cNvPr>
          <p:cNvSpPr>
            <a:spLocks noGrp="1"/>
          </p:cNvSpPr>
          <p:nvPr>
            <p:ph idx="1"/>
          </p:nvPr>
        </p:nvSpPr>
        <p:spPr/>
        <p:txBody>
          <a:bodyPr/>
          <a:lstStyle/>
          <a:p>
            <a:r>
              <a:rPr lang="en-CH" dirty="0"/>
              <a:t>common cases:</a:t>
            </a:r>
          </a:p>
          <a:p>
            <a:pPr lvl="1"/>
            <a:r>
              <a:rPr lang="en-CH" dirty="0"/>
              <a:t>in graph traversing algorithms (e.g., depth-first search) the graph traversing is generic, but the operation to be done with the data on the nodes is specific to the application. Graph libraries often implement the traverversing, and allow implementing the operation through hooks (hook when first visiting node, and when all children are visited on the way back)</a:t>
            </a:r>
          </a:p>
          <a:p>
            <a:pPr lvl="1"/>
            <a:r>
              <a:rPr lang="en-CH" dirty="0"/>
              <a:t>in some </a:t>
            </a:r>
            <a:r>
              <a:rPr lang="en-CH"/>
              <a:t>UI frameworks, </a:t>
            </a:r>
            <a:r>
              <a:rPr lang="en-CH" dirty="0"/>
              <a:t>hooks can be added to react to certain UI events</a:t>
            </a:r>
          </a:p>
        </p:txBody>
      </p:sp>
      <p:sp>
        <p:nvSpPr>
          <p:cNvPr id="4" name="Footer Placeholder 3">
            <a:extLst>
              <a:ext uri="{FF2B5EF4-FFF2-40B4-BE49-F238E27FC236}">
                <a16:creationId xmlns:a16="http://schemas.microsoft.com/office/drawing/2014/main" id="{B8D15784-55B3-B2AE-5234-6B5A6043ACDB}"/>
              </a:ext>
            </a:extLst>
          </p:cNvPr>
          <p:cNvSpPr>
            <a:spLocks noGrp="1"/>
          </p:cNvSpPr>
          <p:nvPr>
            <p:ph type="ftr" sz="quarter" idx="11"/>
          </p:nvPr>
        </p:nvSpPr>
        <p:spPr/>
        <p:txBody>
          <a:bodyPr/>
          <a:lstStyle/>
          <a:p>
            <a:r>
              <a:rPr lang="en-US"/>
              <a:t>June 2023, v. 2.0, CC BY-SA 4.0</a:t>
            </a:r>
          </a:p>
        </p:txBody>
      </p:sp>
      <p:sp>
        <p:nvSpPr>
          <p:cNvPr id="5" name="Rectangle 4">
            <a:extLst>
              <a:ext uri="{FF2B5EF4-FFF2-40B4-BE49-F238E27FC236}">
                <a16:creationId xmlns:a16="http://schemas.microsoft.com/office/drawing/2014/main" id="{CD1315FA-0734-2B8F-5907-4AA0F31D85EA}"/>
              </a:ext>
            </a:extLst>
          </p:cNvPr>
          <p:cNvSpPr/>
          <p:nvPr/>
        </p:nvSpPr>
        <p:spPr>
          <a:xfrm>
            <a:off x="5783810" y="227930"/>
            <a:ext cx="2769063" cy="1377586"/>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Bonus material</a:t>
            </a:r>
            <a:endParaRPr lang="en-DE" sz="2400" dirty="0">
              <a:solidFill>
                <a:schemeClr val="tx1"/>
              </a:solidFill>
            </a:endParaRPr>
          </a:p>
        </p:txBody>
      </p:sp>
    </p:spTree>
    <p:extLst>
      <p:ext uri="{BB962C8B-B14F-4D97-AF65-F5344CB8AC3E}">
        <p14:creationId xmlns:p14="http://schemas.microsoft.com/office/powerpoint/2010/main" val="20264494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74A67-2FE6-BC53-6BE8-DBBCE9D05A87}"/>
              </a:ext>
            </a:extLst>
          </p:cNvPr>
          <p:cNvSpPr>
            <a:spLocks noGrp="1"/>
          </p:cNvSpPr>
          <p:nvPr>
            <p:ph type="title"/>
          </p:nvPr>
        </p:nvSpPr>
        <p:spPr/>
        <p:txBody>
          <a:bodyPr/>
          <a:lstStyle/>
          <a:p>
            <a:r>
              <a:rPr lang="en-CH" dirty="0"/>
              <a:t>Architecture discussion?</a:t>
            </a:r>
          </a:p>
        </p:txBody>
      </p:sp>
      <p:sp>
        <p:nvSpPr>
          <p:cNvPr id="3" name="Content Placeholder 2">
            <a:extLst>
              <a:ext uri="{FF2B5EF4-FFF2-40B4-BE49-F238E27FC236}">
                <a16:creationId xmlns:a16="http://schemas.microsoft.com/office/drawing/2014/main" id="{C4C53507-D1D3-6796-3E8D-7988BCAC7822}"/>
              </a:ext>
            </a:extLst>
          </p:cNvPr>
          <p:cNvSpPr>
            <a:spLocks noGrp="1"/>
          </p:cNvSpPr>
          <p:nvPr>
            <p:ph idx="1"/>
          </p:nvPr>
        </p:nvSpPr>
        <p:spPr/>
        <p:txBody>
          <a:bodyPr/>
          <a:lstStyle/>
          <a:p>
            <a:r>
              <a:rPr lang="de-DE" dirty="0"/>
              <a:t>w</a:t>
            </a:r>
            <a:r>
              <a:rPr lang="en-CH"/>
              <a:t>alker</a:t>
            </a:r>
            <a:r>
              <a:rPr lang="en-CH" dirty="0"/>
              <a:t>.from_data(data)</a:t>
            </a:r>
          </a:p>
          <a:p>
            <a:r>
              <a:rPr lang="en-CH" dirty="0"/>
              <a:t>walker.fit(data)</a:t>
            </a:r>
          </a:p>
          <a:p>
            <a:r>
              <a:rPr lang="en-CH" dirty="0"/>
              <a:t>walker_from_data(data), return fitted instance</a:t>
            </a:r>
          </a:p>
          <a:p>
            <a:r>
              <a:rPr lang="de-DE" dirty="0"/>
              <a:t>fit(</a:t>
            </a:r>
            <a:r>
              <a:rPr lang="de-DE" dirty="0" err="1"/>
              <a:t>walker</a:t>
            </a:r>
            <a:r>
              <a:rPr lang="de-DE" dirty="0"/>
              <a:t>, </a:t>
            </a:r>
            <a:r>
              <a:rPr lang="de-DE" dirty="0" err="1"/>
              <a:t>data</a:t>
            </a:r>
            <a:r>
              <a:rPr lang="de-DE" dirty="0"/>
              <a:t>), </a:t>
            </a:r>
            <a:r>
              <a:rPr lang="de-DE" dirty="0" err="1"/>
              <a:t>return</a:t>
            </a:r>
            <a:r>
              <a:rPr lang="de-DE" dirty="0"/>
              <a:t> </a:t>
            </a:r>
            <a:r>
              <a:rPr lang="de-DE" dirty="0" err="1"/>
              <a:t>parameters</a:t>
            </a:r>
            <a:endParaRPr lang="en-CH" dirty="0"/>
          </a:p>
          <a:p>
            <a:endParaRPr lang="en-CH" dirty="0"/>
          </a:p>
          <a:p>
            <a:r>
              <a:rPr lang="en-CH" dirty="0"/>
              <a:t>trajectory from walker</a:t>
            </a:r>
          </a:p>
          <a:p>
            <a:r>
              <a:rPr lang="en-CH" dirty="0"/>
              <a:t>walker.trajectory(n_steps)  (hooks might be useful)</a:t>
            </a:r>
          </a:p>
          <a:p>
            <a:r>
              <a:rPr lang="en-CH" dirty="0"/>
              <a:t>trajectory(walker, n_steps)  (hooks not so useful – just write another trajectory creator)</a:t>
            </a:r>
          </a:p>
        </p:txBody>
      </p:sp>
      <p:sp>
        <p:nvSpPr>
          <p:cNvPr id="4" name="Footer Placeholder 3">
            <a:extLst>
              <a:ext uri="{FF2B5EF4-FFF2-40B4-BE49-F238E27FC236}">
                <a16:creationId xmlns:a16="http://schemas.microsoft.com/office/drawing/2014/main" id="{62542C73-752A-91BA-B219-D3C83DBAE5F9}"/>
              </a:ext>
            </a:extLst>
          </p:cNvPr>
          <p:cNvSpPr>
            <a:spLocks noGrp="1"/>
          </p:cNvSpPr>
          <p:nvPr>
            <p:ph type="ftr" sz="quarter" idx="11"/>
          </p:nvPr>
        </p:nvSpPr>
        <p:spPr/>
        <p:txBody>
          <a:bodyPr/>
          <a:lstStyle/>
          <a:p>
            <a:r>
              <a:rPr lang="en-US"/>
              <a:t>June 2023, v. 2.0, CC BY-SA 4.0</a:t>
            </a:r>
          </a:p>
        </p:txBody>
      </p:sp>
    </p:spTree>
    <p:extLst>
      <p:ext uri="{BB962C8B-B14F-4D97-AF65-F5344CB8AC3E}">
        <p14:creationId xmlns:p14="http://schemas.microsoft.com/office/powerpoint/2010/main" val="15874824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74A67-2FE6-BC53-6BE8-DBBCE9D05A87}"/>
              </a:ext>
            </a:extLst>
          </p:cNvPr>
          <p:cNvSpPr>
            <a:spLocks noGrp="1"/>
          </p:cNvSpPr>
          <p:nvPr>
            <p:ph type="title"/>
          </p:nvPr>
        </p:nvSpPr>
        <p:spPr/>
        <p:txBody>
          <a:bodyPr/>
          <a:lstStyle/>
          <a:p>
            <a:r>
              <a:rPr lang="de-DE" dirty="0" err="1"/>
              <a:t>What</a:t>
            </a:r>
            <a:r>
              <a:rPr lang="de-DE" dirty="0"/>
              <a:t> </a:t>
            </a:r>
            <a:r>
              <a:rPr lang="de-DE" dirty="0" err="1"/>
              <a:t>is</a:t>
            </a:r>
            <a:r>
              <a:rPr lang="de-DE" dirty="0"/>
              <a:t> an API?</a:t>
            </a:r>
            <a:endParaRPr lang="en-CH" dirty="0"/>
          </a:p>
        </p:txBody>
      </p:sp>
      <p:sp>
        <p:nvSpPr>
          <p:cNvPr id="3" name="Content Placeholder 2">
            <a:extLst>
              <a:ext uri="{FF2B5EF4-FFF2-40B4-BE49-F238E27FC236}">
                <a16:creationId xmlns:a16="http://schemas.microsoft.com/office/drawing/2014/main" id="{C4C53507-D1D3-6796-3E8D-7988BCAC7822}"/>
              </a:ext>
            </a:extLst>
          </p:cNvPr>
          <p:cNvSpPr>
            <a:spLocks noGrp="1"/>
          </p:cNvSpPr>
          <p:nvPr>
            <p:ph idx="1"/>
          </p:nvPr>
        </p:nvSpPr>
        <p:spPr>
          <a:xfrm>
            <a:off x="583474" y="1605516"/>
            <a:ext cx="8604069" cy="4571447"/>
          </a:xfrm>
        </p:spPr>
        <p:txBody>
          <a:bodyPr/>
          <a:lstStyle/>
          <a:p>
            <a:r>
              <a:rPr lang="de-DE" dirty="0" err="1"/>
              <a:t>How</a:t>
            </a:r>
            <a:r>
              <a:rPr lang="de-DE" dirty="0"/>
              <a:t> </a:t>
            </a:r>
            <a:r>
              <a:rPr lang="de-DE" dirty="0" err="1"/>
              <a:t>is</a:t>
            </a:r>
            <a:r>
              <a:rPr lang="de-DE" dirty="0"/>
              <a:t> </a:t>
            </a:r>
            <a:r>
              <a:rPr lang="de-DE" dirty="0" err="1"/>
              <a:t>the</a:t>
            </a:r>
            <a:r>
              <a:rPr lang="de-DE" dirty="0"/>
              <a:t> interface </a:t>
            </a:r>
            <a:r>
              <a:rPr lang="de-DE" dirty="0" err="1"/>
              <a:t>between</a:t>
            </a:r>
            <a:r>
              <a:rPr lang="de-DE" dirty="0"/>
              <a:t> </a:t>
            </a:r>
            <a:r>
              <a:rPr lang="de-DE" dirty="0" err="1"/>
              <a:t>your</a:t>
            </a:r>
            <a:r>
              <a:rPr lang="de-DE" dirty="0"/>
              <a:t> code and </a:t>
            </a:r>
            <a:r>
              <a:rPr lang="de-DE" dirty="0" err="1"/>
              <a:t>your</a:t>
            </a:r>
            <a:r>
              <a:rPr lang="de-DE" dirty="0"/>
              <a:t> </a:t>
            </a:r>
            <a:r>
              <a:rPr lang="de-DE" dirty="0" err="1"/>
              <a:t>manager</a:t>
            </a:r>
            <a:r>
              <a:rPr lang="de-DE" dirty="0"/>
              <a:t> </a:t>
            </a:r>
            <a:r>
              <a:rPr lang="de-DE" dirty="0" err="1"/>
              <a:t>scripts</a:t>
            </a:r>
            <a:r>
              <a:rPr lang="de-DE" dirty="0"/>
              <a:t>?</a:t>
            </a:r>
          </a:p>
          <a:p>
            <a:r>
              <a:rPr lang="de-DE" dirty="0"/>
              <a:t>Other </a:t>
            </a:r>
            <a:r>
              <a:rPr lang="de-DE" dirty="0" err="1"/>
              <a:t>things</a:t>
            </a:r>
            <a:r>
              <a:rPr lang="de-DE" dirty="0"/>
              <a:t> </a:t>
            </a:r>
            <a:r>
              <a:rPr lang="de-DE" dirty="0" err="1"/>
              <a:t>to</a:t>
            </a:r>
            <a:r>
              <a:rPr lang="de-DE" dirty="0"/>
              <a:t> </a:t>
            </a:r>
            <a:r>
              <a:rPr lang="de-DE" dirty="0" err="1"/>
              <a:t>consider</a:t>
            </a:r>
            <a:r>
              <a:rPr lang="de-DE" dirty="0"/>
              <a:t> </a:t>
            </a:r>
            <a:r>
              <a:rPr lang="de-DE" dirty="0" err="1"/>
              <a:t>when</a:t>
            </a:r>
            <a:r>
              <a:rPr lang="de-DE" dirty="0"/>
              <a:t> </a:t>
            </a:r>
            <a:r>
              <a:rPr lang="de-DE" dirty="0" err="1"/>
              <a:t>writing</a:t>
            </a:r>
            <a:r>
              <a:rPr lang="de-DE" dirty="0"/>
              <a:t> </a:t>
            </a:r>
            <a:r>
              <a:rPr lang="de-DE" dirty="0" err="1"/>
              <a:t>your</a:t>
            </a:r>
            <a:r>
              <a:rPr lang="de-DE" dirty="0"/>
              <a:t> code:</a:t>
            </a:r>
          </a:p>
          <a:p>
            <a:pPr lvl="1"/>
            <a:r>
              <a:rPr lang="de-DE" dirty="0"/>
              <a:t>Who will </a:t>
            </a:r>
            <a:r>
              <a:rPr lang="de-DE" dirty="0" err="1"/>
              <a:t>be</a:t>
            </a:r>
            <a:r>
              <a:rPr lang="de-DE" dirty="0"/>
              <a:t> </a:t>
            </a:r>
            <a:r>
              <a:rPr lang="de-DE" dirty="0" err="1"/>
              <a:t>using</a:t>
            </a:r>
            <a:r>
              <a:rPr lang="de-DE" dirty="0"/>
              <a:t> </a:t>
            </a:r>
            <a:r>
              <a:rPr lang="de-DE" dirty="0" err="1"/>
              <a:t>it</a:t>
            </a:r>
            <a:r>
              <a:rPr lang="de-DE" dirty="0"/>
              <a:t>? </a:t>
            </a:r>
          </a:p>
          <a:p>
            <a:pPr lvl="2"/>
            <a:r>
              <a:rPr lang="de-DE" dirty="0"/>
              <a:t>Maybe </a:t>
            </a:r>
            <a:r>
              <a:rPr lang="de-DE" dirty="0" err="1"/>
              <a:t>your</a:t>
            </a:r>
            <a:r>
              <a:rPr lang="de-DE" dirty="0"/>
              <a:t> code </a:t>
            </a:r>
            <a:r>
              <a:rPr lang="de-DE" dirty="0" err="1"/>
              <a:t>has</a:t>
            </a:r>
            <a:r>
              <a:rPr lang="de-DE" dirty="0"/>
              <a:t> a </a:t>
            </a:r>
            <a:r>
              <a:rPr lang="de-DE" dirty="0" err="1"/>
              <a:t>practical</a:t>
            </a:r>
            <a:r>
              <a:rPr lang="de-DE" dirty="0"/>
              <a:t> </a:t>
            </a:r>
            <a:r>
              <a:rPr lang="de-DE" dirty="0" err="1"/>
              <a:t>application</a:t>
            </a:r>
            <a:endParaRPr lang="de-DE" dirty="0"/>
          </a:p>
          <a:p>
            <a:pPr lvl="2"/>
            <a:r>
              <a:rPr lang="de-DE" dirty="0"/>
              <a:t>Even </a:t>
            </a:r>
            <a:r>
              <a:rPr lang="de-DE" dirty="0" err="1"/>
              <a:t>if</a:t>
            </a:r>
            <a:r>
              <a:rPr lang="de-DE" dirty="0"/>
              <a:t> </a:t>
            </a:r>
            <a:r>
              <a:rPr lang="de-DE" dirty="0" err="1"/>
              <a:t>it‘s</a:t>
            </a:r>
            <a:r>
              <a:rPr lang="de-DE" dirty="0"/>
              <a:t> </a:t>
            </a:r>
            <a:r>
              <a:rPr lang="de-DE" dirty="0" err="1"/>
              <a:t>most</a:t>
            </a:r>
            <a:r>
              <a:rPr lang="de-DE" dirty="0"/>
              <a:t> </a:t>
            </a:r>
            <a:r>
              <a:rPr lang="de-DE" dirty="0" err="1"/>
              <a:t>likely</a:t>
            </a:r>
            <a:r>
              <a:rPr lang="de-DE" dirty="0"/>
              <a:t> </a:t>
            </a:r>
            <a:r>
              <a:rPr lang="de-DE" dirty="0" err="1"/>
              <a:t>no</a:t>
            </a:r>
            <a:r>
              <a:rPr lang="de-DE" dirty="0"/>
              <a:t> </a:t>
            </a:r>
            <a:r>
              <a:rPr lang="de-DE" dirty="0" err="1"/>
              <a:t>one</a:t>
            </a:r>
            <a:r>
              <a:rPr lang="de-DE" dirty="0"/>
              <a:t>, </a:t>
            </a:r>
            <a:r>
              <a:rPr lang="de-DE" dirty="0" err="1"/>
              <a:t>imagine</a:t>
            </a:r>
            <a:r>
              <a:rPr lang="de-DE" dirty="0"/>
              <a:t> </a:t>
            </a:r>
            <a:r>
              <a:rPr lang="de-DE" dirty="0" err="1"/>
              <a:t>someone</a:t>
            </a:r>
            <a:r>
              <a:rPr lang="de-DE" dirty="0"/>
              <a:t> </a:t>
            </a:r>
            <a:r>
              <a:rPr lang="de-DE" dirty="0" err="1"/>
              <a:t>trying</a:t>
            </a:r>
            <a:r>
              <a:rPr lang="de-DE" dirty="0"/>
              <a:t> </a:t>
            </a:r>
            <a:r>
              <a:rPr lang="de-DE" dirty="0" err="1"/>
              <a:t>to</a:t>
            </a:r>
            <a:r>
              <a:rPr lang="de-DE" dirty="0"/>
              <a:t> </a:t>
            </a:r>
            <a:r>
              <a:rPr lang="de-DE" dirty="0" err="1"/>
              <a:t>replicate</a:t>
            </a:r>
            <a:r>
              <a:rPr lang="de-DE" dirty="0"/>
              <a:t> </a:t>
            </a:r>
            <a:r>
              <a:rPr lang="de-DE" dirty="0" err="1"/>
              <a:t>your</a:t>
            </a:r>
            <a:r>
              <a:rPr lang="de-DE" dirty="0"/>
              <a:t> </a:t>
            </a:r>
            <a:r>
              <a:rPr lang="de-DE" dirty="0" err="1"/>
              <a:t>research</a:t>
            </a:r>
            <a:r>
              <a:rPr lang="de-DE" dirty="0"/>
              <a:t> after </a:t>
            </a:r>
            <a:r>
              <a:rPr lang="de-DE" dirty="0" err="1"/>
              <a:t>you</a:t>
            </a:r>
            <a:r>
              <a:rPr lang="de-DE" dirty="0"/>
              <a:t> publish</a:t>
            </a:r>
          </a:p>
          <a:p>
            <a:pPr lvl="1"/>
            <a:r>
              <a:rPr lang="de-DE" dirty="0"/>
              <a:t>Are </a:t>
            </a:r>
            <a:r>
              <a:rPr lang="de-DE" dirty="0" err="1"/>
              <a:t>there</a:t>
            </a:r>
            <a:r>
              <a:rPr lang="de-DE" dirty="0"/>
              <a:t> </a:t>
            </a:r>
            <a:r>
              <a:rPr lang="de-DE" dirty="0" err="1"/>
              <a:t>parts</a:t>
            </a:r>
            <a:r>
              <a:rPr lang="de-DE" dirty="0"/>
              <a:t> </a:t>
            </a:r>
            <a:r>
              <a:rPr lang="de-DE" dirty="0" err="1"/>
              <a:t>of</a:t>
            </a:r>
            <a:r>
              <a:rPr lang="de-DE" dirty="0"/>
              <a:t> </a:t>
            </a:r>
            <a:r>
              <a:rPr lang="de-DE" dirty="0" err="1"/>
              <a:t>the</a:t>
            </a:r>
            <a:r>
              <a:rPr lang="de-DE" dirty="0"/>
              <a:t> code </a:t>
            </a:r>
            <a:r>
              <a:rPr lang="de-DE" dirty="0" err="1"/>
              <a:t>you</a:t>
            </a:r>
            <a:r>
              <a:rPr lang="de-DE" dirty="0"/>
              <a:t> </a:t>
            </a:r>
            <a:r>
              <a:rPr lang="de-DE" dirty="0" err="1"/>
              <a:t>may</a:t>
            </a:r>
            <a:r>
              <a:rPr lang="de-DE" dirty="0"/>
              <a:t> </a:t>
            </a:r>
            <a:r>
              <a:rPr lang="de-DE" dirty="0" err="1"/>
              <a:t>want</a:t>
            </a:r>
            <a:r>
              <a:rPr lang="de-DE" dirty="0"/>
              <a:t> </a:t>
            </a:r>
            <a:r>
              <a:rPr lang="de-DE" dirty="0" err="1"/>
              <a:t>to</a:t>
            </a:r>
            <a:r>
              <a:rPr lang="de-DE" dirty="0"/>
              <a:t> </a:t>
            </a:r>
            <a:r>
              <a:rPr lang="de-DE" dirty="0" err="1"/>
              <a:t>use</a:t>
            </a:r>
            <a:r>
              <a:rPr lang="de-DE" dirty="0"/>
              <a:t> in </a:t>
            </a:r>
            <a:r>
              <a:rPr lang="de-DE" dirty="0" err="1"/>
              <a:t>your</a:t>
            </a:r>
            <a:r>
              <a:rPr lang="de-DE" dirty="0"/>
              <a:t> </a:t>
            </a:r>
            <a:r>
              <a:rPr lang="de-DE" dirty="0" err="1"/>
              <a:t>next</a:t>
            </a:r>
            <a:r>
              <a:rPr lang="de-DE" dirty="0"/>
              <a:t> </a:t>
            </a:r>
            <a:r>
              <a:rPr lang="de-DE" dirty="0" err="1"/>
              <a:t>project</a:t>
            </a:r>
            <a:r>
              <a:rPr lang="de-DE" dirty="0"/>
              <a:t>?</a:t>
            </a:r>
          </a:p>
          <a:p>
            <a:pPr lvl="2"/>
            <a:r>
              <a:rPr lang="de-DE" dirty="0"/>
              <a:t>E.g. a </a:t>
            </a:r>
            <a:r>
              <a:rPr lang="de-DE" dirty="0" err="1"/>
              <a:t>fitting</a:t>
            </a:r>
            <a:r>
              <a:rPr lang="de-DE" dirty="0"/>
              <a:t> </a:t>
            </a:r>
            <a:r>
              <a:rPr lang="de-DE" dirty="0" err="1"/>
              <a:t>algorithm</a:t>
            </a:r>
            <a:r>
              <a:rPr lang="de-DE" dirty="0"/>
              <a:t> </a:t>
            </a:r>
            <a:r>
              <a:rPr lang="de-DE" dirty="0" err="1"/>
              <a:t>can</a:t>
            </a:r>
            <a:r>
              <a:rPr lang="de-DE" dirty="0"/>
              <a:t> </a:t>
            </a:r>
            <a:r>
              <a:rPr lang="de-DE" dirty="0" err="1"/>
              <a:t>be</a:t>
            </a:r>
            <a:r>
              <a:rPr lang="de-DE" dirty="0"/>
              <a:t> </a:t>
            </a:r>
            <a:r>
              <a:rPr lang="de-DE" dirty="0" err="1"/>
              <a:t>reused</a:t>
            </a:r>
            <a:r>
              <a:rPr lang="de-DE" dirty="0"/>
              <a:t> </a:t>
            </a:r>
            <a:r>
              <a:rPr lang="de-DE" dirty="0" err="1"/>
              <a:t>when</a:t>
            </a:r>
            <a:r>
              <a:rPr lang="de-DE" dirty="0"/>
              <a:t> </a:t>
            </a:r>
            <a:r>
              <a:rPr lang="de-DE" dirty="0" err="1"/>
              <a:t>you</a:t>
            </a:r>
            <a:r>
              <a:rPr lang="de-DE" dirty="0"/>
              <a:t> </a:t>
            </a:r>
            <a:r>
              <a:rPr lang="de-DE" dirty="0" err="1"/>
              <a:t>move</a:t>
            </a:r>
            <a:r>
              <a:rPr lang="de-DE" dirty="0"/>
              <a:t> on </a:t>
            </a:r>
            <a:r>
              <a:rPr lang="de-DE" dirty="0" err="1"/>
              <a:t>to</a:t>
            </a:r>
            <a:r>
              <a:rPr lang="de-DE" dirty="0"/>
              <a:t> </a:t>
            </a:r>
            <a:r>
              <a:rPr lang="de-DE" dirty="0" err="1"/>
              <a:t>the</a:t>
            </a:r>
            <a:r>
              <a:rPr lang="de-DE" dirty="0"/>
              <a:t> </a:t>
            </a:r>
            <a:r>
              <a:rPr lang="de-DE" dirty="0" err="1"/>
              <a:t>next</a:t>
            </a:r>
            <a:r>
              <a:rPr lang="de-DE" dirty="0"/>
              <a:t> </a:t>
            </a:r>
            <a:r>
              <a:rPr lang="de-DE" dirty="0" err="1"/>
              <a:t>model</a:t>
            </a:r>
            <a:endParaRPr lang="de-DE" dirty="0"/>
          </a:p>
          <a:p>
            <a:pPr lvl="2"/>
            <a:r>
              <a:rPr lang="de-DE" dirty="0"/>
              <a:t>E.g. a </a:t>
            </a:r>
            <a:r>
              <a:rPr lang="de-DE" dirty="0" err="1"/>
              <a:t>class</a:t>
            </a:r>
            <a:r>
              <a:rPr lang="de-DE" dirty="0"/>
              <a:t> </a:t>
            </a:r>
            <a:r>
              <a:rPr lang="de-DE" dirty="0" err="1"/>
              <a:t>for</a:t>
            </a:r>
            <a:r>
              <a:rPr lang="de-DE" dirty="0"/>
              <a:t> </a:t>
            </a:r>
            <a:r>
              <a:rPr lang="de-DE" dirty="0" err="1"/>
              <a:t>your</a:t>
            </a:r>
            <a:r>
              <a:rPr lang="de-DE" dirty="0"/>
              <a:t> </a:t>
            </a:r>
            <a:r>
              <a:rPr lang="de-DE" dirty="0" err="1"/>
              <a:t>data</a:t>
            </a:r>
            <a:r>
              <a:rPr lang="de-DE" dirty="0"/>
              <a:t> </a:t>
            </a:r>
            <a:r>
              <a:rPr lang="de-DE" dirty="0" err="1"/>
              <a:t>may</a:t>
            </a:r>
            <a:r>
              <a:rPr lang="de-DE" dirty="0"/>
              <a:t> </a:t>
            </a:r>
            <a:r>
              <a:rPr lang="de-DE" dirty="0" err="1"/>
              <a:t>be</a:t>
            </a:r>
            <a:r>
              <a:rPr lang="de-DE" dirty="0"/>
              <a:t> </a:t>
            </a:r>
            <a:r>
              <a:rPr lang="de-DE" dirty="0" err="1"/>
              <a:t>reusable</a:t>
            </a:r>
            <a:r>
              <a:rPr lang="de-DE" dirty="0"/>
              <a:t> </a:t>
            </a:r>
            <a:r>
              <a:rPr lang="de-DE" dirty="0" err="1"/>
              <a:t>for</a:t>
            </a:r>
            <a:r>
              <a:rPr lang="de-DE" dirty="0"/>
              <a:t> </a:t>
            </a:r>
            <a:r>
              <a:rPr lang="de-DE" dirty="0" err="1"/>
              <a:t>the</a:t>
            </a:r>
            <a:r>
              <a:rPr lang="de-DE" dirty="0"/>
              <a:t> </a:t>
            </a:r>
            <a:r>
              <a:rPr lang="de-DE" dirty="0" err="1"/>
              <a:t>next</a:t>
            </a:r>
            <a:r>
              <a:rPr lang="de-DE" dirty="0"/>
              <a:t> </a:t>
            </a:r>
            <a:r>
              <a:rPr lang="de-DE" dirty="0" err="1"/>
              <a:t>dataset</a:t>
            </a:r>
            <a:endParaRPr lang="en-CH" dirty="0"/>
          </a:p>
        </p:txBody>
      </p:sp>
      <p:sp>
        <p:nvSpPr>
          <p:cNvPr id="4" name="Footer Placeholder 3">
            <a:extLst>
              <a:ext uri="{FF2B5EF4-FFF2-40B4-BE49-F238E27FC236}">
                <a16:creationId xmlns:a16="http://schemas.microsoft.com/office/drawing/2014/main" id="{62542C73-752A-91BA-B219-D3C83DBAE5F9}"/>
              </a:ext>
            </a:extLst>
          </p:cNvPr>
          <p:cNvSpPr>
            <a:spLocks noGrp="1"/>
          </p:cNvSpPr>
          <p:nvPr>
            <p:ph type="ftr" sz="quarter" idx="11"/>
          </p:nvPr>
        </p:nvSpPr>
        <p:spPr/>
        <p:txBody>
          <a:bodyPr/>
          <a:lstStyle/>
          <a:p>
            <a:r>
              <a:rPr lang="en-US"/>
              <a:t>June 2023, v. 2.0, CC BY-SA 4.0</a:t>
            </a:r>
          </a:p>
        </p:txBody>
      </p:sp>
      <p:pic>
        <p:nvPicPr>
          <p:cNvPr id="6" name="Picture 5" descr="Diagram&#10;&#10;Description automatically generated">
            <a:extLst>
              <a:ext uri="{FF2B5EF4-FFF2-40B4-BE49-F238E27FC236}">
                <a16:creationId xmlns:a16="http://schemas.microsoft.com/office/drawing/2014/main" id="{E555B496-D14B-C5A2-13B6-37E5929E3F02}"/>
              </a:ext>
            </a:extLst>
          </p:cNvPr>
          <p:cNvPicPr>
            <a:picLocks noChangeAspect="1"/>
          </p:cNvPicPr>
          <p:nvPr/>
        </p:nvPicPr>
        <p:blipFill>
          <a:blip r:embed="rId2"/>
          <a:stretch>
            <a:fillRect/>
          </a:stretch>
        </p:blipFill>
        <p:spPr>
          <a:xfrm>
            <a:off x="9469425" y="3079341"/>
            <a:ext cx="2376764" cy="2023882"/>
          </a:xfrm>
          <a:prstGeom prst="rect">
            <a:avLst/>
          </a:prstGeom>
        </p:spPr>
      </p:pic>
      <p:pic>
        <p:nvPicPr>
          <p:cNvPr id="8" name="Picture 7" descr="A drawing of a car&#10;&#10;Description automatically generated with low confidence">
            <a:extLst>
              <a:ext uri="{FF2B5EF4-FFF2-40B4-BE49-F238E27FC236}">
                <a16:creationId xmlns:a16="http://schemas.microsoft.com/office/drawing/2014/main" id="{AC37F568-8054-F322-2421-56FD93A54D64}"/>
              </a:ext>
            </a:extLst>
          </p:cNvPr>
          <p:cNvPicPr>
            <a:picLocks noChangeAspect="1"/>
          </p:cNvPicPr>
          <p:nvPr/>
        </p:nvPicPr>
        <p:blipFill>
          <a:blip r:embed="rId3"/>
          <a:stretch>
            <a:fillRect/>
          </a:stretch>
        </p:blipFill>
        <p:spPr>
          <a:xfrm>
            <a:off x="9469505" y="283027"/>
            <a:ext cx="2375654" cy="2823461"/>
          </a:xfrm>
          <a:prstGeom prst="rect">
            <a:avLst/>
          </a:prstGeom>
        </p:spPr>
      </p:pic>
    </p:spTree>
    <p:extLst>
      <p:ext uri="{BB962C8B-B14F-4D97-AF65-F5344CB8AC3E}">
        <p14:creationId xmlns:p14="http://schemas.microsoft.com/office/powerpoint/2010/main" val="13618448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11B49-242E-5845-9D35-B5E0967AFB54}"/>
              </a:ext>
            </a:extLst>
          </p:cNvPr>
          <p:cNvSpPr>
            <a:spLocks noGrp="1"/>
          </p:cNvSpPr>
          <p:nvPr>
            <p:ph type="title"/>
          </p:nvPr>
        </p:nvSpPr>
        <p:spPr/>
        <p:txBody>
          <a:bodyPr/>
          <a:lstStyle/>
          <a:p>
            <a:r>
              <a:rPr lang="en-US" dirty="0"/>
              <a:t>Where to go from here…</a:t>
            </a:r>
          </a:p>
        </p:txBody>
      </p:sp>
      <p:pic>
        <p:nvPicPr>
          <p:cNvPr id="5" name="Picture 4">
            <a:extLst>
              <a:ext uri="{FF2B5EF4-FFF2-40B4-BE49-F238E27FC236}">
                <a16:creationId xmlns:a16="http://schemas.microsoft.com/office/drawing/2014/main" id="{8461FB91-0E0B-8D49-A0DB-42D3F95318D7}"/>
              </a:ext>
            </a:extLst>
          </p:cNvPr>
          <p:cNvPicPr>
            <a:picLocks noChangeAspect="1"/>
          </p:cNvPicPr>
          <p:nvPr/>
        </p:nvPicPr>
        <p:blipFill>
          <a:blip r:embed="rId2"/>
          <a:stretch>
            <a:fillRect/>
          </a:stretch>
        </p:blipFill>
        <p:spPr>
          <a:xfrm>
            <a:off x="3095274" y="2243635"/>
            <a:ext cx="2446883" cy="3214882"/>
          </a:xfrm>
          <a:prstGeom prst="rect">
            <a:avLst/>
          </a:prstGeom>
          <a:ln>
            <a:solidFill>
              <a:schemeClr val="tx1"/>
            </a:solidFill>
          </a:ln>
        </p:spPr>
      </p:pic>
      <p:grpSp>
        <p:nvGrpSpPr>
          <p:cNvPr id="9" name="Group 8">
            <a:extLst>
              <a:ext uri="{FF2B5EF4-FFF2-40B4-BE49-F238E27FC236}">
                <a16:creationId xmlns:a16="http://schemas.microsoft.com/office/drawing/2014/main" id="{79660E0F-07B7-6846-9D86-F7651434FC2E}"/>
              </a:ext>
            </a:extLst>
          </p:cNvPr>
          <p:cNvGrpSpPr/>
          <p:nvPr/>
        </p:nvGrpSpPr>
        <p:grpSpPr>
          <a:xfrm>
            <a:off x="7125651" y="2532088"/>
            <a:ext cx="2160976" cy="2654359"/>
            <a:chOff x="6802266" y="2822019"/>
            <a:chExt cx="2160976" cy="2654359"/>
          </a:xfrm>
        </p:grpSpPr>
        <p:pic>
          <p:nvPicPr>
            <p:cNvPr id="7" name="Picture 6">
              <a:extLst>
                <a:ext uri="{FF2B5EF4-FFF2-40B4-BE49-F238E27FC236}">
                  <a16:creationId xmlns:a16="http://schemas.microsoft.com/office/drawing/2014/main" id="{827699DB-2489-5D42-ABC3-145044918AEE}"/>
                </a:ext>
              </a:extLst>
            </p:cNvPr>
            <p:cNvPicPr>
              <a:picLocks noChangeAspect="1"/>
            </p:cNvPicPr>
            <p:nvPr/>
          </p:nvPicPr>
          <p:blipFill>
            <a:blip r:embed="rId3"/>
            <a:stretch>
              <a:fillRect/>
            </a:stretch>
          </p:blipFill>
          <p:spPr>
            <a:xfrm>
              <a:off x="6802266" y="2822019"/>
              <a:ext cx="2138440" cy="2138440"/>
            </a:xfrm>
            <a:prstGeom prst="rect">
              <a:avLst/>
            </a:prstGeom>
          </p:spPr>
        </p:pic>
        <p:sp>
          <p:nvSpPr>
            <p:cNvPr id="8" name="Rectangle 7">
              <a:extLst>
                <a:ext uri="{FF2B5EF4-FFF2-40B4-BE49-F238E27FC236}">
                  <a16:creationId xmlns:a16="http://schemas.microsoft.com/office/drawing/2014/main" id="{4ED70B53-16BB-8741-94B1-713E2902F6B3}"/>
                </a:ext>
              </a:extLst>
            </p:cNvPr>
            <p:cNvSpPr/>
            <p:nvPr/>
          </p:nvSpPr>
          <p:spPr>
            <a:xfrm>
              <a:off x="6802266" y="5014713"/>
              <a:ext cx="2160976" cy="461665"/>
            </a:xfrm>
            <a:prstGeom prst="rect">
              <a:avLst/>
            </a:prstGeom>
          </p:spPr>
          <p:txBody>
            <a:bodyPr wrap="none">
              <a:spAutoFit/>
            </a:bodyPr>
            <a:lstStyle/>
            <a:p>
              <a:r>
                <a:rPr lang="en-US" sz="2400" dirty="0" err="1"/>
                <a:t>realpython.com</a:t>
              </a:r>
              <a:endParaRPr lang="en-US" sz="2400" dirty="0"/>
            </a:p>
          </p:txBody>
        </p:sp>
      </p:grpSp>
      <p:sp>
        <p:nvSpPr>
          <p:cNvPr id="6" name="Footer Placeholder 5">
            <a:extLst>
              <a:ext uri="{FF2B5EF4-FFF2-40B4-BE49-F238E27FC236}">
                <a16:creationId xmlns:a16="http://schemas.microsoft.com/office/drawing/2014/main" id="{3F305A60-704A-194D-9A1C-E0795027E1B9}"/>
              </a:ext>
            </a:extLst>
          </p:cNvPr>
          <p:cNvSpPr>
            <a:spLocks noGrp="1"/>
          </p:cNvSpPr>
          <p:nvPr>
            <p:ph type="ftr" sz="quarter" idx="11"/>
          </p:nvPr>
        </p:nvSpPr>
        <p:spPr/>
        <p:txBody>
          <a:bodyPr/>
          <a:lstStyle/>
          <a:p>
            <a:r>
              <a:rPr lang="en-US"/>
              <a:t>June 2023, v. 2.0, CC BY-SA 4.0</a:t>
            </a:r>
          </a:p>
        </p:txBody>
      </p:sp>
    </p:spTree>
    <p:extLst>
      <p:ext uri="{BB962C8B-B14F-4D97-AF65-F5344CB8AC3E}">
        <p14:creationId xmlns:p14="http://schemas.microsoft.com/office/powerpoint/2010/main" val="31862378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ple Building Blocks | redbrickhomes.ng">
            <a:extLst>
              <a:ext uri="{FF2B5EF4-FFF2-40B4-BE49-F238E27FC236}">
                <a16:creationId xmlns:a16="http://schemas.microsoft.com/office/drawing/2014/main" id="{06433773-D662-D51F-4792-1625FA4A1D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8474" y="1379702"/>
            <a:ext cx="4976648" cy="497664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6BAA904-24B5-C24D-8EFF-1AC3FBE84FEB}"/>
              </a:ext>
            </a:extLst>
          </p:cNvPr>
          <p:cNvSpPr>
            <a:spLocks noGrp="1"/>
          </p:cNvSpPr>
          <p:nvPr>
            <p:ph type="title"/>
          </p:nvPr>
        </p:nvSpPr>
        <p:spPr/>
        <p:txBody>
          <a:bodyPr>
            <a:normAutofit/>
          </a:bodyPr>
          <a:lstStyle/>
          <a:p>
            <a:r>
              <a:rPr lang="en-US" dirty="0"/>
              <a:t>Code should be as a construction block structure</a:t>
            </a:r>
          </a:p>
        </p:txBody>
      </p:sp>
      <p:sp>
        <p:nvSpPr>
          <p:cNvPr id="3" name="Content Placeholder 2">
            <a:extLst>
              <a:ext uri="{FF2B5EF4-FFF2-40B4-BE49-F238E27FC236}">
                <a16:creationId xmlns:a16="http://schemas.microsoft.com/office/drawing/2014/main" id="{1EFEF1E2-60E3-5F4A-B22E-41968B8BE949}"/>
              </a:ext>
            </a:extLst>
          </p:cNvPr>
          <p:cNvSpPr>
            <a:spLocks noGrp="1"/>
          </p:cNvSpPr>
          <p:nvPr>
            <p:ph idx="1"/>
          </p:nvPr>
        </p:nvSpPr>
        <p:spPr>
          <a:xfrm>
            <a:off x="464178" y="1379702"/>
            <a:ext cx="6969775" cy="4351338"/>
          </a:xfrm>
        </p:spPr>
        <p:txBody>
          <a:bodyPr>
            <a:noAutofit/>
          </a:bodyPr>
          <a:lstStyle/>
          <a:p>
            <a:pPr marL="0" indent="0">
              <a:buNone/>
            </a:pPr>
            <a:r>
              <a:rPr lang="en-US" dirty="0"/>
              <a:t>Functions and classes group together things that are coupled together and form the basic blocks.</a:t>
            </a:r>
          </a:p>
          <a:p>
            <a:pPr marL="0" indent="0">
              <a:buNone/>
            </a:pPr>
            <a:r>
              <a:rPr lang="en-US" dirty="0"/>
              <a:t>We can easily and quickly rearrange the blocks to extend a structure or build a new one!</a:t>
            </a:r>
            <a:br>
              <a:rPr lang="en-US" dirty="0"/>
            </a:br>
            <a:endParaRPr lang="en-US" dirty="0"/>
          </a:p>
          <a:p>
            <a:pPr marL="0" indent="0">
              <a:buNone/>
            </a:pPr>
            <a:r>
              <a:rPr lang="en-US" dirty="0"/>
              <a:t>Flexible code is just like a block construction:</a:t>
            </a:r>
          </a:p>
          <a:p>
            <a:r>
              <a:rPr lang="en-US" sz="2400" dirty="0"/>
              <a:t>is easy to understand in terms of blocks</a:t>
            </a:r>
          </a:p>
          <a:p>
            <a:r>
              <a:rPr lang="en-US" sz="2400" dirty="0"/>
              <a:t>tolerates changes</a:t>
            </a:r>
          </a:p>
          <a:p>
            <a:r>
              <a:rPr lang="en-US" sz="2400" dirty="0"/>
              <a:t>is reusable</a:t>
            </a:r>
            <a:endParaRPr lang="en-CH" sz="2400" dirty="0"/>
          </a:p>
        </p:txBody>
      </p:sp>
      <p:sp>
        <p:nvSpPr>
          <p:cNvPr id="7" name="Footer Placeholder 6">
            <a:extLst>
              <a:ext uri="{FF2B5EF4-FFF2-40B4-BE49-F238E27FC236}">
                <a16:creationId xmlns:a16="http://schemas.microsoft.com/office/drawing/2014/main" id="{2FA625D5-F5E2-3A4A-AED4-07F85FEC155F}"/>
              </a:ext>
            </a:extLst>
          </p:cNvPr>
          <p:cNvSpPr>
            <a:spLocks noGrp="1"/>
          </p:cNvSpPr>
          <p:nvPr>
            <p:ph type="ftr" sz="quarter" idx="11"/>
          </p:nvPr>
        </p:nvSpPr>
        <p:spPr/>
        <p:txBody>
          <a:bodyPr/>
          <a:lstStyle/>
          <a:p>
            <a:r>
              <a:rPr lang="en-US"/>
              <a:t>June 2023, v. 2.0, CC BY-SA 4.0</a:t>
            </a:r>
          </a:p>
        </p:txBody>
      </p:sp>
    </p:spTree>
    <p:extLst>
      <p:ext uri="{BB962C8B-B14F-4D97-AF65-F5344CB8AC3E}">
        <p14:creationId xmlns:p14="http://schemas.microsoft.com/office/powerpoint/2010/main" val="2345077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1BFC-02B1-D846-96DA-48696F6D2549}"/>
              </a:ext>
            </a:extLst>
          </p:cNvPr>
          <p:cNvSpPr>
            <a:spLocks noGrp="1"/>
          </p:cNvSpPr>
          <p:nvPr>
            <p:ph type="title"/>
          </p:nvPr>
        </p:nvSpPr>
        <p:spPr>
          <a:xfrm>
            <a:off x="838199" y="365125"/>
            <a:ext cx="11058939" cy="1544791"/>
          </a:xfrm>
        </p:spPr>
        <p:txBody>
          <a:bodyPr>
            <a:normAutofit/>
          </a:bodyPr>
          <a:lstStyle/>
          <a:p>
            <a:pPr algn="ctr"/>
            <a:r>
              <a:rPr lang="en-US" dirty="0"/>
              <a:t>Chapter 1: Introduction to classes</a:t>
            </a:r>
            <a:br>
              <a:rPr lang="en-US" dirty="0"/>
            </a:br>
            <a:r>
              <a:rPr lang="en-US" dirty="0"/>
              <a:t>Put together things that belong together</a:t>
            </a:r>
          </a:p>
        </p:txBody>
      </p:sp>
      <p:sp>
        <p:nvSpPr>
          <p:cNvPr id="5" name="Footer Placeholder 4">
            <a:extLst>
              <a:ext uri="{FF2B5EF4-FFF2-40B4-BE49-F238E27FC236}">
                <a16:creationId xmlns:a16="http://schemas.microsoft.com/office/drawing/2014/main" id="{E72598FC-C531-8444-A6F6-18DEC1AAED6F}"/>
              </a:ext>
            </a:extLst>
          </p:cNvPr>
          <p:cNvSpPr>
            <a:spLocks noGrp="1"/>
          </p:cNvSpPr>
          <p:nvPr>
            <p:ph type="ftr" sz="quarter" idx="11"/>
          </p:nvPr>
        </p:nvSpPr>
        <p:spPr/>
        <p:txBody>
          <a:bodyPr/>
          <a:lstStyle/>
          <a:p>
            <a:r>
              <a:rPr lang="en-US"/>
              <a:t>June 2023, v. 2.0, CC BY-SA 4.0</a:t>
            </a:r>
          </a:p>
        </p:txBody>
      </p:sp>
      <p:pic>
        <p:nvPicPr>
          <p:cNvPr id="3" name="Picture 2" descr="Things that go together - Exercise 2 Questions - Your Home Teacher">
            <a:extLst>
              <a:ext uri="{FF2B5EF4-FFF2-40B4-BE49-F238E27FC236}">
                <a16:creationId xmlns:a16="http://schemas.microsoft.com/office/drawing/2014/main" id="{56EF37A0-4043-0478-04F4-08076DACB2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1478" y="1997650"/>
            <a:ext cx="3369043" cy="4358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267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C5D08-46B4-1F40-8F22-AEFEF2789860}"/>
              </a:ext>
            </a:extLst>
          </p:cNvPr>
          <p:cNvSpPr>
            <a:spLocks noGrp="1"/>
          </p:cNvSpPr>
          <p:nvPr>
            <p:ph type="title"/>
          </p:nvPr>
        </p:nvSpPr>
        <p:spPr/>
        <p:txBody>
          <a:bodyPr/>
          <a:lstStyle/>
          <a:p>
            <a:r>
              <a:rPr lang="en-US" dirty="0"/>
              <a:t>Classes live coding</a:t>
            </a:r>
          </a:p>
        </p:txBody>
      </p:sp>
      <p:sp>
        <p:nvSpPr>
          <p:cNvPr id="5" name="Footer Placeholder 4">
            <a:extLst>
              <a:ext uri="{FF2B5EF4-FFF2-40B4-BE49-F238E27FC236}">
                <a16:creationId xmlns:a16="http://schemas.microsoft.com/office/drawing/2014/main" id="{F34FF760-6DB9-3B4A-951D-B999EFAE5F06}"/>
              </a:ext>
            </a:extLst>
          </p:cNvPr>
          <p:cNvSpPr>
            <a:spLocks noGrp="1"/>
          </p:cNvSpPr>
          <p:nvPr>
            <p:ph type="ftr" sz="quarter" idx="11"/>
          </p:nvPr>
        </p:nvSpPr>
        <p:spPr/>
        <p:txBody>
          <a:bodyPr/>
          <a:lstStyle/>
          <a:p>
            <a:r>
              <a:rPr lang="en-US"/>
              <a:t>June 2023, v. 2.0, CC BY-SA 4.0</a:t>
            </a:r>
            <a:endParaRPr lang="en-US" dirty="0"/>
          </a:p>
        </p:txBody>
      </p:sp>
      <p:sp>
        <p:nvSpPr>
          <p:cNvPr id="3" name="Rectangle 2">
            <a:extLst>
              <a:ext uri="{FF2B5EF4-FFF2-40B4-BE49-F238E27FC236}">
                <a16:creationId xmlns:a16="http://schemas.microsoft.com/office/drawing/2014/main" id="{C6E0AEA9-B31F-4E23-D128-8152F2060BE5}"/>
              </a:ext>
            </a:extLst>
          </p:cNvPr>
          <p:cNvSpPr/>
          <p:nvPr/>
        </p:nvSpPr>
        <p:spPr>
          <a:xfrm>
            <a:off x="7430532" y="206565"/>
            <a:ext cx="4539047" cy="675119"/>
          </a:xfrm>
          <a:prstGeom prst="rect">
            <a:avLst/>
          </a:prstGeom>
          <a:solidFill>
            <a:schemeClr val="accent1">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pic>
        <p:nvPicPr>
          <p:cNvPr id="8" name="Graphic 7">
            <a:extLst>
              <a:ext uri="{FF2B5EF4-FFF2-40B4-BE49-F238E27FC236}">
                <a16:creationId xmlns:a16="http://schemas.microsoft.com/office/drawing/2014/main" id="{DD5E2BFF-8714-AD4B-445B-45A9C110593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11198" y="232081"/>
            <a:ext cx="710164" cy="631257"/>
          </a:xfrm>
          <a:prstGeom prst="rect">
            <a:avLst/>
          </a:prstGeom>
        </p:spPr>
      </p:pic>
      <p:sp>
        <p:nvSpPr>
          <p:cNvPr id="10" name="TextBox 9">
            <a:extLst>
              <a:ext uri="{FF2B5EF4-FFF2-40B4-BE49-F238E27FC236}">
                <a16:creationId xmlns:a16="http://schemas.microsoft.com/office/drawing/2014/main" id="{95F24E3B-479E-B372-C21C-61517154E1BA}"/>
              </a:ext>
            </a:extLst>
          </p:cNvPr>
          <p:cNvSpPr txBox="1"/>
          <p:nvPr/>
        </p:nvSpPr>
        <p:spPr>
          <a:xfrm>
            <a:off x="8163696" y="225202"/>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Live Coding</a:t>
            </a:r>
          </a:p>
        </p:txBody>
      </p:sp>
      <p:sp>
        <p:nvSpPr>
          <p:cNvPr id="12" name="TextBox 11">
            <a:extLst>
              <a:ext uri="{FF2B5EF4-FFF2-40B4-BE49-F238E27FC236}">
                <a16:creationId xmlns:a16="http://schemas.microsoft.com/office/drawing/2014/main" id="{9D8CCDC3-06C6-566D-7844-1B74C7066199}"/>
              </a:ext>
            </a:extLst>
          </p:cNvPr>
          <p:cNvSpPr txBox="1"/>
          <p:nvPr/>
        </p:nvSpPr>
        <p:spPr>
          <a:xfrm>
            <a:off x="7957753" y="542883"/>
            <a:ext cx="4234247" cy="307777"/>
          </a:xfrm>
          <a:prstGeom prst="rect">
            <a:avLst/>
          </a:prstGeom>
          <a:noFill/>
        </p:spPr>
        <p:txBody>
          <a:bodyPr wrap="square">
            <a:spAutoFit/>
          </a:bodyPr>
          <a:lstStyle/>
          <a:p>
            <a:pPr algn="ctr"/>
            <a:r>
              <a:rPr lang="en-GB" sz="1400" dirty="0">
                <a:solidFill>
                  <a:schemeClr val="tx1"/>
                </a:solidFill>
                <a:latin typeface="Courier New" panose="02070309020205020404" pitchFamily="49" charset="0"/>
                <a:cs typeface="Courier New" panose="02070309020205020404" pitchFamily="49" charset="0"/>
              </a:rPr>
              <a:t>n</a:t>
            </a:r>
            <a:r>
              <a:rPr lang="en-DE" sz="1400" dirty="0">
                <a:solidFill>
                  <a:schemeClr val="tx1"/>
                </a:solidFill>
                <a:latin typeface="Courier New" panose="02070309020205020404" pitchFamily="49" charset="0"/>
                <a:cs typeface="Courier New" panose="02070309020205020404" pitchFamily="49" charset="0"/>
              </a:rPr>
              <a:t>otebooks/</a:t>
            </a:r>
            <a:r>
              <a:rPr lang="en-GB" sz="1400" dirty="0">
                <a:latin typeface="Courier New" panose="02070309020205020404" pitchFamily="49" charset="0"/>
                <a:cs typeface="Courier New" panose="02070309020205020404" pitchFamily="49" charset="0"/>
              </a:rPr>
              <a:t>01a_Classes.ipynb</a:t>
            </a:r>
            <a:endParaRPr lang="en-DE" sz="1400"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238348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Pattern variation by AbsurdWordPreferred on DeviantArt">
            <a:extLst>
              <a:ext uri="{FF2B5EF4-FFF2-40B4-BE49-F238E27FC236}">
                <a16:creationId xmlns:a16="http://schemas.microsoft.com/office/drawing/2014/main" id="{999FEAAC-612B-2864-F63D-92DBE6F7D437}"/>
              </a:ext>
            </a:extLst>
          </p:cNvPr>
          <p:cNvPicPr>
            <a:picLocks noChangeAspect="1" noChangeArrowheads="1"/>
          </p:cNvPicPr>
          <p:nvPr/>
        </p:nvPicPr>
        <p:blipFill rotWithShape="1">
          <a:blip r:embed="rId2">
            <a:alphaModFix amt="12000"/>
            <a:extLst>
              <a:ext uri="{28A0092B-C50C-407E-A947-70E740481C1C}">
                <a14:useLocalDpi xmlns:a14="http://schemas.microsoft.com/office/drawing/2010/main" val="0"/>
              </a:ext>
            </a:extLst>
          </a:blip>
          <a:srcRect r="26961"/>
          <a:stretch/>
        </p:blipFill>
        <p:spPr bwMode="auto">
          <a:xfrm rot="5400000">
            <a:off x="2666999" y="-2667000"/>
            <a:ext cx="6858000" cy="12192001"/>
          </a:xfrm>
          <a:prstGeom prst="rect">
            <a:avLst/>
          </a:prstGeom>
          <a:solidFill>
            <a:schemeClr val="bg1">
              <a:alpha val="41000"/>
            </a:schemeClr>
          </a:solidFill>
        </p:spPr>
      </p:pic>
      <p:sp>
        <p:nvSpPr>
          <p:cNvPr id="4" name="Title 3">
            <a:extLst>
              <a:ext uri="{FF2B5EF4-FFF2-40B4-BE49-F238E27FC236}">
                <a16:creationId xmlns:a16="http://schemas.microsoft.com/office/drawing/2014/main" id="{BCADBF76-03BB-C2BA-3E9F-314727A3EFD7}"/>
              </a:ext>
            </a:extLst>
          </p:cNvPr>
          <p:cNvSpPr>
            <a:spLocks noGrp="1"/>
          </p:cNvSpPr>
          <p:nvPr>
            <p:ph type="title"/>
          </p:nvPr>
        </p:nvSpPr>
        <p:spPr/>
        <p:txBody>
          <a:bodyPr>
            <a:normAutofit fontScale="90000"/>
          </a:bodyPr>
          <a:lstStyle/>
          <a:p>
            <a:r>
              <a:rPr lang="en-US" b="1" dirty="0"/>
              <a:t>Hands-on</a:t>
            </a:r>
            <a:br>
              <a:rPr lang="en-US" b="1" dirty="0"/>
            </a:br>
            <a:r>
              <a:rPr lang="en-US" sz="3600" dirty="0"/>
              <a:t>Add a new method to the Particle class</a:t>
            </a:r>
            <a:endParaRPr lang="en-CH" sz="3600" dirty="0"/>
          </a:p>
        </p:txBody>
      </p:sp>
      <p:sp>
        <p:nvSpPr>
          <p:cNvPr id="5" name="Content Placeholder 4">
            <a:extLst>
              <a:ext uri="{FF2B5EF4-FFF2-40B4-BE49-F238E27FC236}">
                <a16:creationId xmlns:a16="http://schemas.microsoft.com/office/drawing/2014/main" id="{0FDF4152-52EC-4C22-DEE1-4FDB46B0E2A0}"/>
              </a:ext>
            </a:extLst>
          </p:cNvPr>
          <p:cNvSpPr>
            <a:spLocks noGrp="1"/>
          </p:cNvSpPr>
          <p:nvPr>
            <p:ph idx="1"/>
          </p:nvPr>
        </p:nvSpPr>
        <p:spPr/>
        <p:txBody>
          <a:bodyPr>
            <a:normAutofit/>
          </a:bodyPr>
          <a:lstStyle/>
          <a:p>
            <a:r>
              <a:rPr lang="en-US" dirty="0"/>
              <a:t>Make the function </a:t>
            </a:r>
            <a:r>
              <a:rPr lang="en-US" sz="2400" dirty="0" err="1">
                <a:latin typeface="Consolas" panose="020B0609020204030204" pitchFamily="49" charset="0"/>
                <a:cs typeface="Consolas" panose="020B0609020204030204" pitchFamily="49" charset="0"/>
              </a:rPr>
              <a:t>update_position</a:t>
            </a:r>
            <a:r>
              <a:rPr lang="en-US" sz="2400" dirty="0">
                <a:latin typeface="Consolas" panose="020B0609020204030204" pitchFamily="49" charset="0"/>
                <a:cs typeface="Consolas" panose="020B0609020204030204" pitchFamily="49" charset="0"/>
              </a:rPr>
              <a:t> </a:t>
            </a:r>
            <a:r>
              <a:rPr lang="en-US" dirty="0"/>
              <a:t>into a method of the class Particle.</a:t>
            </a:r>
          </a:p>
          <a:p>
            <a:r>
              <a:rPr lang="en-US" dirty="0"/>
              <a:t>Where do the position (x, y) of the particle belong? Modify the class constructor if necessary.</a:t>
            </a:r>
          </a:p>
          <a:p>
            <a:r>
              <a:rPr lang="en-US" dirty="0"/>
              <a:t>Submit a PR for Issue #1 on GitHub. </a:t>
            </a:r>
          </a:p>
        </p:txBody>
      </p:sp>
      <p:sp>
        <p:nvSpPr>
          <p:cNvPr id="3" name="Footer Placeholder 2">
            <a:extLst>
              <a:ext uri="{FF2B5EF4-FFF2-40B4-BE49-F238E27FC236}">
                <a16:creationId xmlns:a16="http://schemas.microsoft.com/office/drawing/2014/main" id="{FF1AED80-35FD-0B78-8704-EBF38E60F877}"/>
              </a:ext>
            </a:extLst>
          </p:cNvPr>
          <p:cNvSpPr>
            <a:spLocks noGrp="1"/>
          </p:cNvSpPr>
          <p:nvPr>
            <p:ph type="ftr" sz="quarter" idx="11"/>
          </p:nvPr>
        </p:nvSpPr>
        <p:spPr/>
        <p:txBody>
          <a:bodyPr/>
          <a:lstStyle/>
          <a:p>
            <a:r>
              <a:rPr lang="en-US"/>
              <a:t>June 2023, v. 2.0, CC BY-SA 4.0</a:t>
            </a:r>
            <a:endParaRPr lang="en-US" dirty="0"/>
          </a:p>
        </p:txBody>
      </p:sp>
      <p:sp>
        <p:nvSpPr>
          <p:cNvPr id="6" name="Rectangle 5">
            <a:extLst>
              <a:ext uri="{FF2B5EF4-FFF2-40B4-BE49-F238E27FC236}">
                <a16:creationId xmlns:a16="http://schemas.microsoft.com/office/drawing/2014/main" id="{B998E11D-6399-3B9C-5C26-6FEE866E5A20}"/>
              </a:ext>
            </a:extLst>
          </p:cNvPr>
          <p:cNvSpPr/>
          <p:nvPr/>
        </p:nvSpPr>
        <p:spPr>
          <a:xfrm>
            <a:off x="7428258" y="205950"/>
            <a:ext cx="4539047" cy="67511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solidFill>
                <a:schemeClr val="tx1"/>
              </a:solidFill>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D688A6A0-3A4A-2920-75B6-A7A6281CA34E}"/>
              </a:ext>
            </a:extLst>
          </p:cNvPr>
          <p:cNvSpPr txBox="1"/>
          <p:nvPr/>
        </p:nvSpPr>
        <p:spPr>
          <a:xfrm>
            <a:off x="7930760" y="224587"/>
            <a:ext cx="1779374" cy="369332"/>
          </a:xfrm>
          <a:prstGeom prst="rect">
            <a:avLst/>
          </a:prstGeom>
          <a:noFill/>
        </p:spPr>
        <p:txBody>
          <a:bodyPr wrap="square">
            <a:spAutoFit/>
          </a:bodyPr>
          <a:lstStyle/>
          <a:p>
            <a:pPr algn="ctr"/>
            <a:r>
              <a:rPr lang="en-DE" b="1" dirty="0">
                <a:solidFill>
                  <a:schemeClr val="tx1"/>
                </a:solidFill>
                <a:latin typeface="Courier New" panose="02070309020205020404" pitchFamily="49" charset="0"/>
                <a:cs typeface="Courier New" panose="02070309020205020404" pitchFamily="49" charset="0"/>
              </a:rPr>
              <a:t>Exercise</a:t>
            </a:r>
          </a:p>
        </p:txBody>
      </p:sp>
      <p:sp>
        <p:nvSpPr>
          <p:cNvPr id="8" name="TextBox 7">
            <a:extLst>
              <a:ext uri="{FF2B5EF4-FFF2-40B4-BE49-F238E27FC236}">
                <a16:creationId xmlns:a16="http://schemas.microsoft.com/office/drawing/2014/main" id="{25805E3C-77FD-CDF5-C151-984C7583123B}"/>
              </a:ext>
            </a:extLst>
          </p:cNvPr>
          <p:cNvSpPr txBox="1"/>
          <p:nvPr/>
        </p:nvSpPr>
        <p:spPr>
          <a:xfrm>
            <a:off x="7924590" y="543509"/>
            <a:ext cx="4234247" cy="307777"/>
          </a:xfrm>
          <a:prstGeom prst="rect">
            <a:avLst/>
          </a:prstGeom>
          <a:noFill/>
        </p:spPr>
        <p:txBody>
          <a:bodyPr wrap="square">
            <a:spAutoFit/>
          </a:bodyPr>
          <a:lstStyle/>
          <a:p>
            <a:pPr algn="ctr"/>
            <a:r>
              <a:rPr lang="en-GB" sz="1400" dirty="0">
                <a:latin typeface="Courier New" panose="02070309020205020404" pitchFamily="49" charset="0"/>
                <a:cs typeface="Courier New" panose="02070309020205020404" pitchFamily="49" charset="0"/>
              </a:rPr>
              <a:t>exercises/</a:t>
            </a:r>
            <a:r>
              <a:rPr lang="en-GB" sz="1400" dirty="0" err="1">
                <a:latin typeface="Courier New" panose="02070309020205020404" pitchFamily="49" charset="0"/>
                <a:cs typeface="Courier New" panose="02070309020205020404" pitchFamily="49" charset="0"/>
              </a:rPr>
              <a:t>particle_update_position</a:t>
            </a:r>
            <a:endParaRPr lang="en-DE" sz="1400" dirty="0">
              <a:solidFill>
                <a:schemeClr val="tx1"/>
              </a:solidFill>
              <a:latin typeface="Courier New" panose="02070309020205020404" pitchFamily="49" charset="0"/>
              <a:cs typeface="Courier New" panose="02070309020205020404" pitchFamily="49" charset="0"/>
            </a:endParaRPr>
          </a:p>
        </p:txBody>
      </p:sp>
      <p:pic>
        <p:nvPicPr>
          <p:cNvPr id="9" name="Graphic 8">
            <a:extLst>
              <a:ext uri="{FF2B5EF4-FFF2-40B4-BE49-F238E27FC236}">
                <a16:creationId xmlns:a16="http://schemas.microsoft.com/office/drawing/2014/main" id="{4554CAD8-3A96-E51F-9332-022981DE926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74831" y="274016"/>
            <a:ext cx="694459" cy="555568"/>
          </a:xfrm>
          <a:prstGeom prst="rect">
            <a:avLst/>
          </a:prstGeom>
        </p:spPr>
      </p:pic>
    </p:spTree>
    <p:extLst>
      <p:ext uri="{BB962C8B-B14F-4D97-AF65-F5344CB8AC3E}">
        <p14:creationId xmlns:p14="http://schemas.microsoft.com/office/powerpoint/2010/main" val="9214324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75120</TotalTime>
  <Words>3937</Words>
  <Application>Microsoft Macintosh PowerPoint</Application>
  <PresentationFormat>Widescreen</PresentationFormat>
  <Paragraphs>486</Paragraphs>
  <Slides>56</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56</vt:i4>
      </vt:variant>
    </vt:vector>
  </HeadingPairs>
  <TitlesOfParts>
    <vt:vector size="64" baseType="lpstr">
      <vt:lpstr>Annie Use Your Telescope</vt:lpstr>
      <vt:lpstr>Arial</vt:lpstr>
      <vt:lpstr>Calibri</vt:lpstr>
      <vt:lpstr>Calibri Light</vt:lpstr>
      <vt:lpstr>Consolas</vt:lpstr>
      <vt:lpstr>Courier New</vt:lpstr>
      <vt:lpstr>Helvetica</vt:lpstr>
      <vt:lpstr>Office Theme</vt:lpstr>
      <vt:lpstr>Scientific programming patterns</vt:lpstr>
      <vt:lpstr>What is wrong with you?!</vt:lpstr>
      <vt:lpstr>The good news: you can smell it</vt:lpstr>
      <vt:lpstr>The good news: you can smell it</vt:lpstr>
      <vt:lpstr>What is wrong with smelly code?</vt:lpstr>
      <vt:lpstr>Code should be as a construction block structure</vt:lpstr>
      <vt:lpstr>Chapter 1: Introduction to classes Put together things that belong together</vt:lpstr>
      <vt:lpstr>Classes live coding</vt:lpstr>
      <vt:lpstr>Hands-on Add a new method to the Particle class</vt:lpstr>
      <vt:lpstr>Summary: Classes organize your code</vt:lpstr>
      <vt:lpstr>Recap: Class structure</vt:lpstr>
      <vt:lpstr>Chapter 2: Break out things that vary independently</vt:lpstr>
      <vt:lpstr>Excursion: let’s walk!</vt:lpstr>
      <vt:lpstr>Excursion: let’s walk!</vt:lpstr>
      <vt:lpstr>Excursion: let’s walk!</vt:lpstr>
      <vt:lpstr>Excursion: let’s walk!</vt:lpstr>
      <vt:lpstr>The walker Functions</vt:lpstr>
      <vt:lpstr>Hands-on Turn the walker code into a class </vt:lpstr>
      <vt:lpstr>Plotting does not belong to the Walker</vt:lpstr>
      <vt:lpstr>The smells of the Walker constructor</vt:lpstr>
      <vt:lpstr>PowerPoint Presentation</vt:lpstr>
      <vt:lpstr>if … elif … else chain is often the smell of independent plug-in blocks</vt:lpstr>
      <vt:lpstr>if … elif … else chain is often the smell of independent plug-in blocks</vt:lpstr>
      <vt:lpstr>if … elif … else chain is often the smell of independent plug-in blocks</vt:lpstr>
      <vt:lpstr>Hands-on Move context map creation to separate module</vt:lpstr>
      <vt:lpstr>New requirement: we need to use different next-step proposals for different experiments</vt:lpstr>
      <vt:lpstr>The inheritance solution</vt:lpstr>
      <vt:lpstr>The problem with inheritance</vt:lpstr>
      <vt:lpstr>The problem with inheritance</vt:lpstr>
      <vt:lpstr>Passing varying behavior (e.g. functions) as an argument is often a better alternative</vt:lpstr>
      <vt:lpstr>Hands-on Implement two next-step proposals</vt:lpstr>
      <vt:lpstr>The Walker: what have we achieved?</vt:lpstr>
      <vt:lpstr>Chapter 3: Separate what varies at the level of project</vt:lpstr>
      <vt:lpstr>The holy trinity of scientific computing</vt:lpstr>
      <vt:lpstr>The holy trinity of scientific computing</vt:lpstr>
      <vt:lpstr>1. Provenance</vt:lpstr>
      <vt:lpstr>2. Reproducibility</vt:lpstr>
      <vt:lpstr>2. Reproducibility</vt:lpstr>
      <vt:lpstr>3. Organization</vt:lpstr>
      <vt:lpstr>3. Organization</vt:lpstr>
      <vt:lpstr>3. Organization</vt:lpstr>
      <vt:lpstr>Organization</vt:lpstr>
      <vt:lpstr>Organization</vt:lpstr>
      <vt:lpstr>Organization</vt:lpstr>
      <vt:lpstr>Hands On Provenance and Reproducibility</vt:lpstr>
      <vt:lpstr>Provenance and Reproducibility</vt:lpstr>
      <vt:lpstr>Where to go from here…</vt:lpstr>
      <vt:lpstr>Thank you!</vt:lpstr>
      <vt:lpstr>PowerPoint Presentation</vt:lpstr>
      <vt:lpstr>Hands-on Move plotting code to a new module</vt:lpstr>
      <vt:lpstr>Here is how to fix it, class dismissed</vt:lpstr>
      <vt:lpstr>Keep things open for extension</vt:lpstr>
      <vt:lpstr>Hooks patterns</vt:lpstr>
      <vt:lpstr>Architecture discussion?</vt:lpstr>
      <vt:lpstr>What is an API?</vt:lpstr>
      <vt:lpstr>Where to go from here…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by smell</dc:title>
  <dc:creator>Berkes Pietro</dc:creator>
  <cp:lastModifiedBy>Pietro Berkes</cp:lastModifiedBy>
  <cp:revision>765</cp:revision>
  <cp:lastPrinted>2019-09-03T16:05:03Z</cp:lastPrinted>
  <dcterms:created xsi:type="dcterms:W3CDTF">2018-07-24T12:49:38Z</dcterms:created>
  <dcterms:modified xsi:type="dcterms:W3CDTF">2023-06-28T18:08:09Z</dcterms:modified>
</cp:coreProperties>
</file>

<file path=docProps/thumbnail.jpeg>
</file>